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9"/>
  </p:notesMasterIdLst>
  <p:sldIdLst>
    <p:sldId id="357" r:id="rId2"/>
    <p:sldId id="358" r:id="rId3"/>
    <p:sldId id="262" r:id="rId4"/>
    <p:sldId id="263" r:id="rId5"/>
    <p:sldId id="348" r:id="rId6"/>
    <p:sldId id="346" r:id="rId7"/>
    <p:sldId id="349" r:id="rId8"/>
    <p:sldId id="326" r:id="rId9"/>
    <p:sldId id="356" r:id="rId10"/>
    <p:sldId id="273" r:id="rId11"/>
    <p:sldId id="369" r:id="rId12"/>
    <p:sldId id="350" r:id="rId13"/>
    <p:sldId id="351" r:id="rId14"/>
    <p:sldId id="330" r:id="rId15"/>
    <p:sldId id="331" r:id="rId16"/>
    <p:sldId id="332" r:id="rId17"/>
    <p:sldId id="370" r:id="rId18"/>
    <p:sldId id="276" r:id="rId19"/>
    <p:sldId id="277" r:id="rId20"/>
    <p:sldId id="390" r:id="rId21"/>
    <p:sldId id="278" r:id="rId22"/>
    <p:sldId id="352" r:id="rId23"/>
    <p:sldId id="353" r:id="rId24"/>
    <p:sldId id="388" r:id="rId25"/>
    <p:sldId id="268" r:id="rId26"/>
    <p:sldId id="300" r:id="rId27"/>
    <p:sldId id="321" r:id="rId2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EA9A7E-0DDC-4FA5-A765-DDC5AA337E44}">
          <p14:sldIdLst>
            <p14:sldId id="357"/>
            <p14:sldId id="358"/>
            <p14:sldId id="262"/>
            <p14:sldId id="263"/>
            <p14:sldId id="348"/>
            <p14:sldId id="346"/>
            <p14:sldId id="349"/>
            <p14:sldId id="326"/>
            <p14:sldId id="356"/>
            <p14:sldId id="273"/>
            <p14:sldId id="369"/>
            <p14:sldId id="350"/>
            <p14:sldId id="351"/>
            <p14:sldId id="330"/>
            <p14:sldId id="331"/>
            <p14:sldId id="332"/>
            <p14:sldId id="370"/>
          </p14:sldIdLst>
        </p14:section>
        <p14:section name="Динамический" id="{B7D8A33D-9F65-4A9B-B078-585D59F73187}">
          <p14:sldIdLst>
            <p14:sldId id="276"/>
            <p14:sldId id="277"/>
            <p14:sldId id="390"/>
            <p14:sldId id="278"/>
            <p14:sldId id="352"/>
            <p14:sldId id="353"/>
            <p14:sldId id="388"/>
            <p14:sldId id="268"/>
            <p14:sldId id="300"/>
            <p14:sldId id="32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3300"/>
    <a:srgbClr val="FF3300"/>
    <a:srgbClr val="FF0000"/>
    <a:srgbClr val="006600"/>
    <a:srgbClr val="FFCCFF"/>
    <a:srgbClr val="66FF66"/>
    <a:srgbClr val="0099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8698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агин Алексей" userId="cad574769e2c0f5b" providerId="LiveId" clId="{D3367CD0-2461-4EDF-BFDF-B6F26B99B372}"/>
    <pc:docChg chg="custSel addSld delSld modSld addSection delSection modSection">
      <pc:chgData name="Елагин Алексей" userId="cad574769e2c0f5b" providerId="LiveId" clId="{D3367CD0-2461-4EDF-BFDF-B6F26B99B372}" dt="2024-02-22T09:05:08.177" v="1494" actId="2696"/>
      <pc:docMkLst>
        <pc:docMk/>
      </pc:docMkLst>
      <pc:sldChg chg="modSp mod">
        <pc:chgData name="Елагин Алексей" userId="cad574769e2c0f5b" providerId="LiveId" clId="{D3367CD0-2461-4EDF-BFDF-B6F26B99B372}" dt="2024-02-21T07:14:37.637" v="74"/>
        <pc:sldMkLst>
          <pc:docMk/>
          <pc:sldMk cId="0" sldId="262"/>
        </pc:sldMkLst>
        <pc:graphicFrameChg chg="mod">
          <ac:chgData name="Елагин Алексей" userId="cad574769e2c0f5b" providerId="LiveId" clId="{D3367CD0-2461-4EDF-BFDF-B6F26B99B372}" dt="2024-02-21T07:14:37.637" v="74"/>
          <ac:graphicFrameMkLst>
            <pc:docMk/>
            <pc:sldMk cId="0" sldId="262"/>
            <ac:graphicFrameMk id="4" creationId="{00000000-0000-0000-0000-000000000000}"/>
          </ac:graphicFrameMkLst>
        </pc:graphicFrameChg>
      </pc:sldChg>
      <pc:sldChg chg="mod">
        <pc:chgData name="Елагин Алексей" userId="cad574769e2c0f5b" providerId="LiveId" clId="{D3367CD0-2461-4EDF-BFDF-B6F26B99B372}" dt="2024-02-21T07:07:11.674" v="50" actId="27918"/>
        <pc:sldMkLst>
          <pc:docMk/>
          <pc:sldMk cId="0" sldId="263"/>
        </pc:sldMkLst>
      </pc:sldChg>
      <pc:sldChg chg="modSp mod">
        <pc:chgData name="Елагин Алексей" userId="cad574769e2c0f5b" providerId="LiveId" clId="{D3367CD0-2461-4EDF-BFDF-B6F26B99B372}" dt="2024-02-22T05:50:44.674" v="1195" actId="20577"/>
        <pc:sldMkLst>
          <pc:docMk/>
          <pc:sldMk cId="0" sldId="268"/>
        </pc:sldMkLst>
        <pc:spChg chg="mod">
          <ac:chgData name="Елагин Алексей" userId="cad574769e2c0f5b" providerId="LiveId" clId="{D3367CD0-2461-4EDF-BFDF-B6F26B99B372}" dt="2024-02-22T05:50:44.674" v="1195" actId="20577"/>
          <ac:spMkLst>
            <pc:docMk/>
            <pc:sldMk cId="0" sldId="268"/>
            <ac:spMk id="72706" creationId="{00000000-0000-0000-0000-000000000000}"/>
          </ac:spMkLst>
        </pc:spChg>
      </pc:sldChg>
      <pc:sldChg chg="modSp mod">
        <pc:chgData name="Елагин Алексей" userId="cad574769e2c0f5b" providerId="LiveId" clId="{D3367CD0-2461-4EDF-BFDF-B6F26B99B372}" dt="2024-02-21T09:39:33.432" v="742" actId="20577"/>
        <pc:sldMkLst>
          <pc:docMk/>
          <pc:sldMk cId="0" sldId="273"/>
        </pc:sldMkLst>
        <pc:graphicFrameChg chg="modGraphic">
          <ac:chgData name="Елагин Алексей" userId="cad574769e2c0f5b" providerId="LiveId" clId="{D3367CD0-2461-4EDF-BFDF-B6F26B99B372}" dt="2024-02-21T09:39:33.432" v="742" actId="20577"/>
          <ac:graphicFrameMkLst>
            <pc:docMk/>
            <pc:sldMk cId="0" sldId="273"/>
            <ac:graphicFrameMk id="77992" creationId="{00000000-0000-0000-0000-000000000000}"/>
          </ac:graphicFrameMkLst>
        </pc:graphicFrameChg>
      </pc:sldChg>
      <pc:sldChg chg="mod">
        <pc:chgData name="Елагин Алексей" userId="cad574769e2c0f5b" providerId="LiveId" clId="{D3367CD0-2461-4EDF-BFDF-B6F26B99B372}" dt="2024-02-22T08:52:01.448" v="1340" actId="27918"/>
        <pc:sldMkLst>
          <pc:docMk/>
          <pc:sldMk cId="0" sldId="276"/>
        </pc:sldMkLst>
      </pc:sldChg>
      <pc:sldChg chg="modSp mod">
        <pc:chgData name="Елагин Алексей" userId="cad574769e2c0f5b" providerId="LiveId" clId="{D3367CD0-2461-4EDF-BFDF-B6F26B99B372}" dt="2024-02-21T10:10:18.889" v="1075" actId="20577"/>
        <pc:sldMkLst>
          <pc:docMk/>
          <pc:sldMk cId="0" sldId="277"/>
        </pc:sldMkLst>
        <pc:graphicFrameChg chg="modGraphic">
          <ac:chgData name="Елагин Алексей" userId="cad574769e2c0f5b" providerId="LiveId" clId="{D3367CD0-2461-4EDF-BFDF-B6F26B99B372}" dt="2024-02-21T10:10:18.889" v="1075" actId="20577"/>
          <ac:graphicFrameMkLst>
            <pc:docMk/>
            <pc:sldMk cId="0" sldId="277"/>
            <ac:graphicFrameMk id="87110" creationId="{00000000-0000-0000-0000-000000000000}"/>
          </ac:graphicFrameMkLst>
        </pc:graphicFrameChg>
      </pc:sldChg>
      <pc:sldChg chg="modSp mod">
        <pc:chgData name="Елагин Алексей" userId="cad574769e2c0f5b" providerId="LiveId" clId="{D3367CD0-2461-4EDF-BFDF-B6F26B99B372}" dt="2024-02-21T10:25:39.234" v="1175" actId="20577"/>
        <pc:sldMkLst>
          <pc:docMk/>
          <pc:sldMk cId="0" sldId="278"/>
        </pc:sldMkLst>
        <pc:spChg chg="mod">
          <ac:chgData name="Елагин Алексей" userId="cad574769e2c0f5b" providerId="LiveId" clId="{D3367CD0-2461-4EDF-BFDF-B6F26B99B372}" dt="2024-02-21T10:25:39.234" v="1175" actId="20577"/>
          <ac:spMkLst>
            <pc:docMk/>
            <pc:sldMk cId="0" sldId="278"/>
            <ac:spMk id="2" creationId="{00000000-0000-0000-0000-000000000000}"/>
          </ac:spMkLst>
        </pc:spChg>
      </pc:sldChg>
      <pc:sldChg chg="modSp mod">
        <pc:chgData name="Елагин Алексей" userId="cad574769e2c0f5b" providerId="LiveId" clId="{D3367CD0-2461-4EDF-BFDF-B6F26B99B372}" dt="2024-02-22T05:58:55.451" v="1318" actId="20577"/>
        <pc:sldMkLst>
          <pc:docMk/>
          <pc:sldMk cId="0" sldId="300"/>
        </pc:sldMkLst>
        <pc:spChg chg="mod">
          <ac:chgData name="Елагин Алексей" userId="cad574769e2c0f5b" providerId="LiveId" clId="{D3367CD0-2461-4EDF-BFDF-B6F26B99B372}" dt="2024-02-22T05:52:49.048" v="1205" actId="20577"/>
          <ac:spMkLst>
            <pc:docMk/>
            <pc:sldMk cId="0" sldId="300"/>
            <ac:spMk id="114690" creationId="{00000000-0000-0000-0000-000000000000}"/>
          </ac:spMkLst>
        </pc:spChg>
        <pc:graphicFrameChg chg="modGraphic">
          <ac:chgData name="Елагин Алексей" userId="cad574769e2c0f5b" providerId="LiveId" clId="{D3367CD0-2461-4EDF-BFDF-B6F26B99B372}" dt="2024-02-22T05:58:55.451" v="1318" actId="20577"/>
          <ac:graphicFrameMkLst>
            <pc:docMk/>
            <pc:sldMk cId="0" sldId="300"/>
            <ac:graphicFrameMk id="114691" creationId="{00000000-0000-0000-0000-000000000000}"/>
          </ac:graphicFrameMkLst>
        </pc:graphicFrameChg>
      </pc:sldChg>
      <pc:sldChg chg="modSp">
        <pc:chgData name="Елагин Алексей" userId="cad574769e2c0f5b" providerId="LiveId" clId="{D3367CD0-2461-4EDF-BFDF-B6F26B99B372}" dt="2024-02-22T08:48:00.198" v="1330" actId="20577"/>
        <pc:sldMkLst>
          <pc:docMk/>
          <pc:sldMk cId="944258622" sldId="326"/>
        </pc:sldMkLst>
        <pc:graphicFrameChg chg="mod">
          <ac:chgData name="Елагин Алексей" userId="cad574769e2c0f5b" providerId="LiveId" clId="{D3367CD0-2461-4EDF-BFDF-B6F26B99B372}" dt="2024-02-22T08:47:50.295" v="1326" actId="20577"/>
          <ac:graphicFrameMkLst>
            <pc:docMk/>
            <pc:sldMk cId="944258622" sldId="326"/>
            <ac:graphicFrameMk id="4" creationId="{00000000-0000-0000-0000-000000000000}"/>
          </ac:graphicFrameMkLst>
        </pc:graphicFrameChg>
        <pc:graphicFrameChg chg="mod">
          <ac:chgData name="Елагин Алексей" userId="cad574769e2c0f5b" providerId="LiveId" clId="{D3367CD0-2461-4EDF-BFDF-B6F26B99B372}" dt="2024-02-22T08:47:56.367" v="1328" actId="20577"/>
          <ac:graphicFrameMkLst>
            <pc:docMk/>
            <pc:sldMk cId="944258622" sldId="326"/>
            <ac:graphicFrameMk id="5" creationId="{00000000-0000-0000-0000-000000000000}"/>
          </ac:graphicFrameMkLst>
        </pc:graphicFrameChg>
        <pc:graphicFrameChg chg="mod">
          <ac:chgData name="Елагин Алексей" userId="cad574769e2c0f5b" providerId="LiveId" clId="{D3367CD0-2461-4EDF-BFDF-B6F26B99B372}" dt="2024-02-22T08:48:00.198" v="1330" actId="20577"/>
          <ac:graphicFrameMkLst>
            <pc:docMk/>
            <pc:sldMk cId="944258622" sldId="326"/>
            <ac:graphicFrameMk id="12" creationId="{00000000-0000-0000-0000-000000000000}"/>
          </ac:graphicFrameMkLst>
        </pc:graphicFrameChg>
      </pc:sldChg>
      <pc:sldChg chg="modSp mod">
        <pc:chgData name="Елагин Алексей" userId="cad574769e2c0f5b" providerId="LiveId" clId="{D3367CD0-2461-4EDF-BFDF-B6F26B99B372}" dt="2024-02-21T09:51:13.160" v="803" actId="27918"/>
        <pc:sldMkLst>
          <pc:docMk/>
          <pc:sldMk cId="4272847856" sldId="330"/>
        </pc:sldMkLst>
        <pc:spChg chg="mod">
          <ac:chgData name="Елагин Алексей" userId="cad574769e2c0f5b" providerId="LiveId" clId="{D3367CD0-2461-4EDF-BFDF-B6F26B99B372}" dt="2024-02-21T09:45:40.444" v="773" actId="20577"/>
          <ac:spMkLst>
            <pc:docMk/>
            <pc:sldMk cId="4272847856" sldId="330"/>
            <ac:spMk id="16" creationId="{00000000-0000-0000-0000-000000000000}"/>
          </ac:spMkLst>
        </pc:spChg>
        <pc:spChg chg="mod">
          <ac:chgData name="Елагин Алексей" userId="cad574769e2c0f5b" providerId="LiveId" clId="{D3367CD0-2461-4EDF-BFDF-B6F26B99B372}" dt="2024-02-21T09:46:11.541" v="781" actId="20577"/>
          <ac:spMkLst>
            <pc:docMk/>
            <pc:sldMk cId="4272847856" sldId="330"/>
            <ac:spMk id="18" creationId="{00000000-0000-0000-0000-000000000000}"/>
          </ac:spMkLst>
        </pc:spChg>
      </pc:sldChg>
      <pc:sldChg chg="modSp mod">
        <pc:chgData name="Елагин Алексей" userId="cad574769e2c0f5b" providerId="LiveId" clId="{D3367CD0-2461-4EDF-BFDF-B6F26B99B372}" dt="2024-02-21T09:58:28.639" v="969" actId="20577"/>
        <pc:sldMkLst>
          <pc:docMk/>
          <pc:sldMk cId="3109819466" sldId="331"/>
        </pc:sldMkLst>
        <pc:graphicFrameChg chg="modGraphic">
          <ac:chgData name="Елагин Алексей" userId="cad574769e2c0f5b" providerId="LiveId" clId="{D3367CD0-2461-4EDF-BFDF-B6F26B99B372}" dt="2024-02-21T09:58:28.639" v="969" actId="20577"/>
          <ac:graphicFrameMkLst>
            <pc:docMk/>
            <pc:sldMk cId="3109819466" sldId="331"/>
            <ac:graphicFrameMk id="13546" creationId="{00000000-0000-0000-0000-000000000000}"/>
          </ac:graphicFrameMkLst>
        </pc:graphicFrameChg>
      </pc:sldChg>
      <pc:sldChg chg="mod">
        <pc:chgData name="Елагин Алексей" userId="cad574769e2c0f5b" providerId="LiveId" clId="{D3367CD0-2461-4EDF-BFDF-B6F26B99B372}" dt="2024-02-21T09:18:45.465" v="115" actId="27918"/>
        <pc:sldMkLst>
          <pc:docMk/>
          <pc:sldMk cId="4245195769" sldId="346"/>
        </pc:sldMkLst>
      </pc:sldChg>
      <pc:sldChg chg="modSp mod">
        <pc:chgData name="Елагин Алексей" userId="cad574769e2c0f5b" providerId="LiveId" clId="{D3367CD0-2461-4EDF-BFDF-B6F26B99B372}" dt="2024-02-21T09:17:38.046" v="111"/>
        <pc:sldMkLst>
          <pc:docMk/>
          <pc:sldMk cId="950769867" sldId="348"/>
        </pc:sldMkLst>
        <pc:spChg chg="mod">
          <ac:chgData name="Елагин Алексей" userId="cad574769e2c0f5b" providerId="LiveId" clId="{D3367CD0-2461-4EDF-BFDF-B6F26B99B372}" dt="2024-02-21T07:21:21.144" v="91" actId="20577"/>
          <ac:spMkLst>
            <pc:docMk/>
            <pc:sldMk cId="950769867" sldId="348"/>
            <ac:spMk id="2" creationId="{00000000-0000-0000-0000-000000000000}"/>
          </ac:spMkLst>
        </pc:spChg>
        <pc:graphicFrameChg chg="mod">
          <ac:chgData name="Елагин Алексей" userId="cad574769e2c0f5b" providerId="LiveId" clId="{D3367CD0-2461-4EDF-BFDF-B6F26B99B372}" dt="2024-02-21T09:17:38.046" v="111"/>
          <ac:graphicFrameMkLst>
            <pc:docMk/>
            <pc:sldMk cId="950769867" sldId="348"/>
            <ac:graphicFrameMk id="3" creationId="{00000000-0000-0000-0000-000000000000}"/>
          </ac:graphicFrameMkLst>
        </pc:graphicFrameChg>
      </pc:sldChg>
      <pc:sldChg chg="modSp mod">
        <pc:chgData name="Елагин Алексей" userId="cad574769e2c0f5b" providerId="LiveId" clId="{D3367CD0-2461-4EDF-BFDF-B6F26B99B372}" dt="2024-02-21T09:20:13.401" v="124" actId="27918"/>
        <pc:sldMkLst>
          <pc:docMk/>
          <pc:sldMk cId="1517444267" sldId="349"/>
        </pc:sldMkLst>
        <pc:spChg chg="mod">
          <ac:chgData name="Елагин Алексей" userId="cad574769e2c0f5b" providerId="LiveId" clId="{D3367CD0-2461-4EDF-BFDF-B6F26B99B372}" dt="2024-02-21T09:19:56.768" v="119" actId="20577"/>
          <ac:spMkLst>
            <pc:docMk/>
            <pc:sldMk cId="1517444267" sldId="349"/>
            <ac:spMk id="2" creationId="{00000000-0000-0000-0000-000000000000}"/>
          </ac:spMkLst>
        </pc:spChg>
      </pc:sldChg>
      <pc:sldChg chg="modSp mod">
        <pc:chgData name="Елагин Алексей" userId="cad574769e2c0f5b" providerId="LiveId" clId="{D3367CD0-2461-4EDF-BFDF-B6F26B99B372}" dt="2024-02-21T10:18:00.974" v="1117" actId="20577"/>
        <pc:sldMkLst>
          <pc:docMk/>
          <pc:sldMk cId="3358462099" sldId="350"/>
        </pc:sldMkLst>
        <pc:spChg chg="mod">
          <ac:chgData name="Елагин Алексей" userId="cad574769e2c0f5b" providerId="LiveId" clId="{D3367CD0-2461-4EDF-BFDF-B6F26B99B372}" dt="2024-02-21T10:17:34.271" v="1104" actId="20577"/>
          <ac:spMkLst>
            <pc:docMk/>
            <pc:sldMk cId="3358462099" sldId="350"/>
            <ac:spMk id="4100" creationId="{00000000-0000-0000-0000-000000000000}"/>
          </ac:spMkLst>
        </pc:spChg>
        <pc:spChg chg="mod">
          <ac:chgData name="Елагин Алексей" userId="cad574769e2c0f5b" providerId="LiveId" clId="{D3367CD0-2461-4EDF-BFDF-B6F26B99B372}" dt="2024-02-21T10:17:48.558" v="1110" actId="20577"/>
          <ac:spMkLst>
            <pc:docMk/>
            <pc:sldMk cId="3358462099" sldId="350"/>
            <ac:spMk id="4101" creationId="{00000000-0000-0000-0000-000000000000}"/>
          </ac:spMkLst>
        </pc:spChg>
        <pc:spChg chg="mod">
          <ac:chgData name="Елагин Алексей" userId="cad574769e2c0f5b" providerId="LiveId" clId="{D3367CD0-2461-4EDF-BFDF-B6F26B99B372}" dt="2024-02-21T10:18:00.974" v="1117" actId="20577"/>
          <ac:spMkLst>
            <pc:docMk/>
            <pc:sldMk cId="3358462099" sldId="350"/>
            <ac:spMk id="4102" creationId="{00000000-0000-0000-0000-000000000000}"/>
          </ac:spMkLst>
        </pc:spChg>
      </pc:sldChg>
      <pc:sldChg chg="modSp mod">
        <pc:chgData name="Елагин Алексей" userId="cad574769e2c0f5b" providerId="LiveId" clId="{D3367CD0-2461-4EDF-BFDF-B6F26B99B372}" dt="2024-02-21T10:16:46.832" v="1098" actId="20577"/>
        <pc:sldMkLst>
          <pc:docMk/>
          <pc:sldMk cId="324189714" sldId="351"/>
        </pc:sldMkLst>
        <pc:spChg chg="mod">
          <ac:chgData name="Елагин Алексей" userId="cad574769e2c0f5b" providerId="LiveId" clId="{D3367CD0-2461-4EDF-BFDF-B6F26B99B372}" dt="2024-02-21T10:15:28.326" v="1091" actId="20577"/>
          <ac:spMkLst>
            <pc:docMk/>
            <pc:sldMk cId="324189714" sldId="351"/>
            <ac:spMk id="4" creationId="{00000000-0000-0000-0000-000000000000}"/>
          </ac:spMkLst>
        </pc:spChg>
        <pc:graphicFrameChg chg="mod">
          <ac:chgData name="Елагин Алексей" userId="cad574769e2c0f5b" providerId="LiveId" clId="{D3367CD0-2461-4EDF-BFDF-B6F26B99B372}" dt="2024-02-21T10:16:46.832" v="1098" actId="20577"/>
          <ac:graphicFrameMkLst>
            <pc:docMk/>
            <pc:sldMk cId="324189714" sldId="351"/>
            <ac:graphicFrameMk id="9" creationId="{00000000-0000-0000-0000-000000000000}"/>
          </ac:graphicFrameMkLst>
        </pc:graphicFrameChg>
      </pc:sldChg>
      <pc:sldChg chg="modSp mod">
        <pc:chgData name="Елагин Алексей" userId="cad574769e2c0f5b" providerId="LiveId" clId="{D3367CD0-2461-4EDF-BFDF-B6F26B99B372}" dt="2024-02-21T10:30:08.800" v="1182" actId="207"/>
        <pc:sldMkLst>
          <pc:docMk/>
          <pc:sldMk cId="3807741095" sldId="352"/>
        </pc:sldMkLst>
        <pc:spChg chg="mod">
          <ac:chgData name="Елагин Алексей" userId="cad574769e2c0f5b" providerId="LiveId" clId="{D3367CD0-2461-4EDF-BFDF-B6F26B99B372}" dt="2024-02-21T10:30:08.800" v="1182" actId="207"/>
          <ac:spMkLst>
            <pc:docMk/>
            <pc:sldMk cId="3807741095" sldId="352"/>
            <ac:spMk id="13" creationId="{00000000-0000-0000-0000-000000000000}"/>
          </ac:spMkLst>
        </pc:spChg>
      </pc:sldChg>
      <pc:sldChg chg="modSp mod">
        <pc:chgData name="Елагин Алексей" userId="cad574769e2c0f5b" providerId="LiveId" clId="{D3367CD0-2461-4EDF-BFDF-B6F26B99B372}" dt="2024-02-22T08:46:52.799" v="1322" actId="20577"/>
        <pc:sldMkLst>
          <pc:docMk/>
          <pc:sldMk cId="644111647" sldId="353"/>
        </pc:sldMkLst>
        <pc:spChg chg="mod">
          <ac:chgData name="Елагин Алексей" userId="cad574769e2c0f5b" providerId="LiveId" clId="{D3367CD0-2461-4EDF-BFDF-B6F26B99B372}" dt="2024-02-22T08:46:43.123" v="1320" actId="20577"/>
          <ac:spMkLst>
            <pc:docMk/>
            <pc:sldMk cId="644111647" sldId="353"/>
            <ac:spMk id="12" creationId="{00000000-0000-0000-0000-000000000000}"/>
          </ac:spMkLst>
        </pc:spChg>
        <pc:spChg chg="mod">
          <ac:chgData name="Елагин Алексей" userId="cad574769e2c0f5b" providerId="LiveId" clId="{D3367CD0-2461-4EDF-BFDF-B6F26B99B372}" dt="2024-02-22T08:46:52.799" v="1322" actId="20577"/>
          <ac:spMkLst>
            <pc:docMk/>
            <pc:sldMk cId="644111647" sldId="353"/>
            <ac:spMk id="13" creationId="{00000000-0000-0000-0000-000000000000}"/>
          </ac:spMkLst>
        </pc:spChg>
      </pc:sldChg>
      <pc:sldChg chg="modSp mod">
        <pc:chgData name="Елагин Алексей" userId="cad574769e2c0f5b" providerId="LiveId" clId="{D3367CD0-2461-4EDF-BFDF-B6F26B99B372}" dt="2024-02-21T09:24:09.551" v="136" actId="20577"/>
        <pc:sldMkLst>
          <pc:docMk/>
          <pc:sldMk cId="3915221195" sldId="356"/>
        </pc:sldMkLst>
        <pc:spChg chg="mod">
          <ac:chgData name="Елагин Алексей" userId="cad574769e2c0f5b" providerId="LiveId" clId="{D3367CD0-2461-4EDF-BFDF-B6F26B99B372}" dt="2024-02-21T09:24:09.551" v="136" actId="20577"/>
          <ac:spMkLst>
            <pc:docMk/>
            <pc:sldMk cId="3915221195" sldId="356"/>
            <ac:spMk id="4" creationId="{00000000-0000-0000-0000-000000000000}"/>
          </ac:spMkLst>
        </pc:spChg>
      </pc:sldChg>
      <pc:sldChg chg="modSp mod">
        <pc:chgData name="Елагин Алексей" userId="cad574769e2c0f5b" providerId="LiveId" clId="{D3367CD0-2461-4EDF-BFDF-B6F26B99B372}" dt="2024-02-21T09:42:56.887" v="757" actId="20577"/>
        <pc:sldMkLst>
          <pc:docMk/>
          <pc:sldMk cId="2220678905" sldId="369"/>
        </pc:sldMkLst>
        <pc:spChg chg="mod">
          <ac:chgData name="Елагин Алексей" userId="cad574769e2c0f5b" providerId="LiveId" clId="{D3367CD0-2461-4EDF-BFDF-B6F26B99B372}" dt="2024-02-21T09:42:56.887" v="757" actId="20577"/>
          <ac:spMkLst>
            <pc:docMk/>
            <pc:sldMk cId="2220678905" sldId="369"/>
            <ac:spMk id="63490" creationId="{00000000-0000-0000-0000-000000000000}"/>
          </ac:spMkLst>
        </pc:spChg>
      </pc:sldChg>
      <pc:sldChg chg="modSp mod">
        <pc:chgData name="Елагин Алексей" userId="cad574769e2c0f5b" providerId="LiveId" clId="{D3367CD0-2461-4EDF-BFDF-B6F26B99B372}" dt="2024-02-21T10:03:11.325" v="994" actId="27918"/>
        <pc:sldMkLst>
          <pc:docMk/>
          <pc:sldMk cId="627221958" sldId="370"/>
        </pc:sldMkLst>
        <pc:spChg chg="mod">
          <ac:chgData name="Елагин Алексей" userId="cad574769e2c0f5b" providerId="LiveId" clId="{D3367CD0-2461-4EDF-BFDF-B6F26B99B372}" dt="2024-02-21T09:59:12.146" v="973" actId="20577"/>
          <ac:spMkLst>
            <pc:docMk/>
            <pc:sldMk cId="627221958" sldId="370"/>
            <ac:spMk id="2" creationId="{00000000-0000-0000-0000-000000000000}"/>
          </ac:spMkLst>
        </pc:spChg>
      </pc:sldChg>
      <pc:sldChg chg="modSp mod">
        <pc:chgData name="Елагин Алексей" userId="cad574769e2c0f5b" providerId="LiveId" clId="{D3367CD0-2461-4EDF-BFDF-B6F26B99B372}" dt="2024-02-22T05:50:30.737" v="1191" actId="27918"/>
        <pc:sldMkLst>
          <pc:docMk/>
          <pc:sldMk cId="1707104667" sldId="388"/>
        </pc:sldMkLst>
        <pc:spChg chg="mod">
          <ac:chgData name="Елагин Алексей" userId="cad574769e2c0f5b" providerId="LiveId" clId="{D3367CD0-2461-4EDF-BFDF-B6F26B99B372}" dt="2024-02-22T05:50:01.878" v="1186" actId="20577"/>
          <ac:spMkLst>
            <pc:docMk/>
            <pc:sldMk cId="1707104667" sldId="388"/>
            <ac:spMk id="2" creationId="{A80686B4-9622-4102-9CB8-0FF33329D457}"/>
          </ac:spMkLst>
        </pc:spChg>
      </pc:sldChg>
      <pc:sldChg chg="modSp mod">
        <pc:chgData name="Елагин Алексей" userId="cad574769e2c0f5b" providerId="LiveId" clId="{D3367CD0-2461-4EDF-BFDF-B6F26B99B372}" dt="2024-02-21T10:21:14.308" v="1153" actId="20577"/>
        <pc:sldMkLst>
          <pc:docMk/>
          <pc:sldMk cId="3044540889" sldId="390"/>
        </pc:sldMkLst>
        <pc:graphicFrameChg chg="modGraphic">
          <ac:chgData name="Елагин Алексей" userId="cad574769e2c0f5b" providerId="LiveId" clId="{D3367CD0-2461-4EDF-BFDF-B6F26B99B372}" dt="2024-02-21T10:21:14.308" v="1153" actId="20577"/>
          <ac:graphicFrameMkLst>
            <pc:docMk/>
            <pc:sldMk cId="3044540889" sldId="390"/>
            <ac:graphicFrameMk id="11" creationId="{75351D3D-6F6D-44CC-B9EA-F6B1724C3C26}"/>
          </ac:graphicFrameMkLst>
        </pc:graphicFrameChg>
      </pc:sldChg>
      <pc:sldChg chg="addSp delSp modSp new mod">
        <pc:chgData name="Елагин Алексей" userId="cad574769e2c0f5b" providerId="LiveId" clId="{D3367CD0-2461-4EDF-BFDF-B6F26B99B372}" dt="2024-02-22T09:01:04.015" v="1440" actId="20577"/>
        <pc:sldMkLst>
          <pc:docMk/>
          <pc:sldMk cId="1231488214" sldId="391"/>
        </pc:sldMkLst>
        <pc:spChg chg="del mod">
          <ac:chgData name="Елагин Алексей" userId="cad574769e2c0f5b" providerId="LiveId" clId="{D3367CD0-2461-4EDF-BFDF-B6F26B99B372}" dt="2024-02-22T09:00:51.994" v="1420" actId="21"/>
          <ac:spMkLst>
            <pc:docMk/>
            <pc:sldMk cId="1231488214" sldId="391"/>
            <ac:spMk id="2" creationId="{D0E1ABB2-91EF-2240-2A4E-06EFD66DC25F}"/>
          </ac:spMkLst>
        </pc:spChg>
        <pc:spChg chg="del mod ord">
          <ac:chgData name="Елагин Алексей" userId="cad574769e2c0f5b" providerId="LiveId" clId="{D3367CD0-2461-4EDF-BFDF-B6F26B99B372}" dt="2024-02-22T09:00:04.765" v="1403" actId="21"/>
          <ac:spMkLst>
            <pc:docMk/>
            <pc:sldMk cId="1231488214" sldId="391"/>
            <ac:spMk id="3" creationId="{434030E8-5B1E-A86F-06BB-843E013CA3B8}"/>
          </ac:spMkLst>
        </pc:spChg>
        <pc:graphicFrameChg chg="add mod">
          <ac:chgData name="Елагин Алексей" userId="cad574769e2c0f5b" providerId="LiveId" clId="{D3367CD0-2461-4EDF-BFDF-B6F26B99B372}" dt="2024-02-22T09:01:04.015" v="1440" actId="20577"/>
          <ac:graphicFrameMkLst>
            <pc:docMk/>
            <pc:sldMk cId="1231488214" sldId="391"/>
            <ac:graphicFrameMk id="6" creationId="{0D31EF3D-828D-CA9F-5234-06F9403D951C}"/>
          </ac:graphicFrameMkLst>
        </pc:graphicFrameChg>
      </pc:sldChg>
      <pc:sldChg chg="addSp modSp new del mod">
        <pc:chgData name="Елагин Алексей" userId="cad574769e2c0f5b" providerId="LiveId" clId="{D3367CD0-2461-4EDF-BFDF-B6F26B99B372}" dt="2024-02-22T08:58:08.598" v="1385" actId="2696"/>
        <pc:sldMkLst>
          <pc:docMk/>
          <pc:sldMk cId="1865083196" sldId="391"/>
        </pc:sldMkLst>
        <pc:spChg chg="mod">
          <ac:chgData name="Елагин Алексей" userId="cad574769e2c0f5b" providerId="LiveId" clId="{D3367CD0-2461-4EDF-BFDF-B6F26B99B372}" dt="2024-02-22T08:57:39.985" v="1384" actId="20577"/>
          <ac:spMkLst>
            <pc:docMk/>
            <pc:sldMk cId="1865083196" sldId="391"/>
            <ac:spMk id="2" creationId="{DC7BD9B6-E36C-60E3-34F8-3264A40304D6}"/>
          </ac:spMkLst>
        </pc:spChg>
        <pc:graphicFrameChg chg="add mod">
          <ac:chgData name="Елагин Алексей" userId="cad574769e2c0f5b" providerId="LiveId" clId="{D3367CD0-2461-4EDF-BFDF-B6F26B99B372}" dt="2024-02-22T08:57:25.794" v="1372"/>
          <ac:graphicFrameMkLst>
            <pc:docMk/>
            <pc:sldMk cId="1865083196" sldId="391"/>
            <ac:graphicFrameMk id="6" creationId="{0E99D3C3-D079-E930-3351-63EEA6BB3C83}"/>
          </ac:graphicFrameMkLst>
        </pc:graphicFrameChg>
      </pc:sldChg>
      <pc:sldChg chg="addSp delSp modSp new del mod">
        <pc:chgData name="Елагин Алексей" userId="cad574769e2c0f5b" providerId="LiveId" clId="{D3367CD0-2461-4EDF-BFDF-B6F26B99B372}" dt="2024-02-22T09:05:08.177" v="1494" actId="2696"/>
        <pc:sldMkLst>
          <pc:docMk/>
          <pc:sldMk cId="3088817025" sldId="392"/>
        </pc:sldMkLst>
        <pc:spChg chg="del mod">
          <ac:chgData name="Елагин Алексей" userId="cad574769e2c0f5b" providerId="LiveId" clId="{D3367CD0-2461-4EDF-BFDF-B6F26B99B372}" dt="2024-02-22T09:02:17.923" v="1472" actId="21"/>
          <ac:spMkLst>
            <pc:docMk/>
            <pc:sldMk cId="3088817025" sldId="392"/>
            <ac:spMk id="2" creationId="{A7B7C94B-AE7B-B0C7-F2E8-D00EE9E72428}"/>
          </ac:spMkLst>
        </pc:spChg>
        <pc:spChg chg="del mod">
          <ac:chgData name="Елагин Алексей" userId="cad574769e2c0f5b" providerId="LiveId" clId="{D3367CD0-2461-4EDF-BFDF-B6F26B99B372}" dt="2024-02-22T09:01:47.146" v="1448" actId="21"/>
          <ac:spMkLst>
            <pc:docMk/>
            <pc:sldMk cId="3088817025" sldId="392"/>
            <ac:spMk id="3" creationId="{07A278BE-107A-249D-E631-294DE7EC2A8E}"/>
          </ac:spMkLst>
        </pc:spChg>
        <pc:spChg chg="add del mod">
          <ac:chgData name="Елагин Алексей" userId="cad574769e2c0f5b" providerId="LiveId" clId="{D3367CD0-2461-4EDF-BFDF-B6F26B99B372}" dt="2024-02-22T09:02:22.258" v="1473" actId="21"/>
          <ac:spMkLst>
            <pc:docMk/>
            <pc:sldMk cId="3088817025" sldId="392"/>
            <ac:spMk id="5" creationId="{40F1BA02-B4B7-0103-E57F-00CC668AB9E5}"/>
          </ac:spMkLst>
        </pc:spChg>
        <pc:graphicFrameChg chg="add">
          <ac:chgData name="Елагин Алексей" userId="cad574769e2c0f5b" providerId="LiveId" clId="{D3367CD0-2461-4EDF-BFDF-B6F26B99B372}" dt="2024-02-22T09:02:57.631" v="1474"/>
          <ac:graphicFrameMkLst>
            <pc:docMk/>
            <pc:sldMk cId="3088817025" sldId="392"/>
            <ac:graphicFrameMk id="8" creationId="{DE1173DE-FACE-41EA-F250-4D50618260D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12.xlsx"/><Relationship Id="rId1" Type="http://schemas.openxmlformats.org/officeDocument/2006/relationships/image" Target="../media/image7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13.xlsx"/><Relationship Id="rId1" Type="http://schemas.openxmlformats.org/officeDocument/2006/relationships/image" Target="../media/image7.jpe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64882254462147"/>
          <c:y val="2.7957038589915131E-2"/>
          <c:w val="0.56499347294745028"/>
          <c:h val="0.884011518282006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взрослое население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21321</c:v>
                </c:pt>
                <c:pt idx="1">
                  <c:v>21071</c:v>
                </c:pt>
                <c:pt idx="2">
                  <c:v>21039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995-42AD-8E88-D1D8E41D40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и подростки</c:v>
                </c:pt>
              </c:strCache>
            </c:strRef>
          </c:tx>
          <c:spPr>
            <a:ln>
              <a:solidFill>
                <a:srgbClr val="990099"/>
              </a:solidFill>
            </a:ln>
          </c:spPr>
          <c:marker>
            <c:spPr>
              <a:solidFill>
                <a:srgbClr val="FF3300"/>
              </a:solidFill>
              <a:ln>
                <a:solidFill>
                  <a:srgbClr val="990099"/>
                </a:solidFill>
              </a:ln>
            </c:spPr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4436</c:v>
                </c:pt>
                <c:pt idx="1">
                  <c:v>4348</c:v>
                </c:pt>
                <c:pt idx="2">
                  <c:v>4103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995-42AD-8E88-D1D8E41D40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трудоспособное население</c:v>
                </c:pt>
              </c:strCache>
            </c:strRef>
          </c:tx>
          <c:spPr>
            <a:ln>
              <a:solidFill>
                <a:srgbClr val="003300"/>
              </a:solidFill>
            </a:ln>
          </c:spPr>
          <c:marker>
            <c:spPr>
              <a:solidFill>
                <a:srgbClr val="003300"/>
              </a:solidFill>
              <a:ln>
                <a:solidFill>
                  <a:srgbClr val="003300"/>
                </a:solidFill>
              </a:ln>
            </c:spPr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13109</c:v>
                </c:pt>
                <c:pt idx="1">
                  <c:v>13318</c:v>
                </c:pt>
                <c:pt idx="2">
                  <c:v>13247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995-42AD-8E88-D1D8E41D400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старше трудоспособного возраста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8212</c:v>
                </c:pt>
                <c:pt idx="1">
                  <c:v>7753</c:v>
                </c:pt>
                <c:pt idx="2">
                  <c:v>7792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995-42AD-8E88-D1D8E41D4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62432"/>
        <c:axId val="56980992"/>
      </c:lineChart>
      <c:catAx>
        <c:axId val="5696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6600"/>
                </a:solidFill>
              </a:defRPr>
            </a:pPr>
            <a:endParaRPr lang="ru-RU"/>
          </a:p>
        </c:txPr>
        <c:crossAx val="56980992"/>
        <c:crosses val="autoZero"/>
        <c:auto val="1"/>
        <c:lblAlgn val="ctr"/>
        <c:lblOffset val="100"/>
        <c:noMultiLvlLbl val="0"/>
      </c:catAx>
      <c:valAx>
        <c:axId val="5698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006600"/>
                </a:solidFill>
              </a:defRPr>
            </a:pPr>
            <a:endParaRPr lang="ru-RU"/>
          </a:p>
        </c:txPr>
        <c:crossAx val="56962432"/>
        <c:crosses val="autoZero"/>
        <c:crossBetween val="between"/>
      </c:valAx>
      <c:sp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49000">
              <a:schemeClr val="bg2">
                <a:lumMod val="20000"/>
                <a:lumOff val="80000"/>
              </a:schemeClr>
            </a:gs>
            <a:gs pos="21658">
              <a:schemeClr val="tx2">
                <a:lumMod val="9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2700000" scaled="1"/>
          <a:tileRect/>
        </a:gradFill>
      </c:spPr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66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66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660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0066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8980889096613784"/>
          <c:y val="0.14349600184797845"/>
          <c:w val="0.31019110903386216"/>
          <c:h val="0.713007996304043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rgbClr val="006600"/>
                </a:solidFill>
              </a:defRPr>
            </a:pPr>
            <a:r>
              <a:rPr lang="en-US" dirty="0"/>
              <a:t>20</a:t>
            </a:r>
            <a:r>
              <a:rPr lang="ru-RU" dirty="0"/>
              <a:t>22</a:t>
            </a:r>
            <a:endParaRPr lang="en-US" dirty="0"/>
          </a:p>
        </c:rich>
      </c:tx>
      <c:layout>
        <c:manualLayout>
          <c:xMode val="edge"/>
          <c:yMode val="edge"/>
          <c:x val="0.5343311950013214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38484612820805E-2"/>
          <c:y val="6.2989032964591259E-4"/>
          <c:w val="0.79056146539273375"/>
          <c:h val="0.999370109670353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8A-4C13-93BB-B7416C04E2A9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2060"/>
                  </a:gs>
                  <a:gs pos="50000">
                    <a:srgbClr val="0070C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8A-4C13-93BB-B7416C04E2A9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808000">
                      <a:lumMod val="60000"/>
                      <a:lumOff val="40000"/>
                    </a:srgbClr>
                  </a:gs>
                  <a:gs pos="50000">
                    <a:srgbClr val="FFCC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8A-4C13-93BB-B7416C04E2A9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003300"/>
                  </a:gs>
                  <a:gs pos="50000">
                    <a:srgbClr val="0066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8A-4C13-93BB-B7416C04E2A9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CC0099"/>
                  </a:gs>
                  <a:gs pos="50000">
                    <a:srgbClr val="FF99FF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8A-4C13-93BB-B7416C04E2A9}"/>
              </c:ext>
            </c:extLst>
          </c:dPt>
          <c:dLbls>
            <c:dLbl>
              <c:idx val="0"/>
              <c:layout>
                <c:manualLayout>
                  <c:x val="-0.1760284537350256"/>
                  <c:y val="8.11118584421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A-4C13-93BB-B7416C04E2A9}"/>
                </c:ext>
              </c:extLst>
            </c:dLbl>
            <c:dLbl>
              <c:idx val="1"/>
              <c:layout>
                <c:manualLayout>
                  <c:x val="0.21712757490547027"/>
                  <c:y val="-1.9820620531652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A-4C13-93BB-B7416C04E2A9}"/>
                </c:ext>
              </c:extLst>
            </c:dLbl>
            <c:dLbl>
              <c:idx val="2"/>
              <c:layout>
                <c:manualLayout>
                  <c:x val="1.2316639147374429E-3"/>
                  <c:y val="-0.11925176481892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A-4C13-93BB-B7416C04E2A9}"/>
                </c:ext>
              </c:extLst>
            </c:dLbl>
            <c:dLbl>
              <c:idx val="3"/>
              <c:layout>
                <c:manualLayout>
                  <c:x val="1.2316639147374412E-3"/>
                  <c:y val="-6.3677234061080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A-4C13-93BB-B7416C04E2A9}"/>
                </c:ext>
              </c:extLst>
            </c:dLbl>
            <c:dLbl>
              <c:idx val="4"/>
              <c:layout>
                <c:manualLayout>
                  <c:x val="3.2245459316780897E-2"/>
                  <c:y val="-1.26153400372931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98A-4C13-93BB-B7416C04E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33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</c:v>
                </c:pt>
                <c:pt idx="1">
                  <c:v>Болезни системы органов дыхания</c:v>
                </c:pt>
                <c:pt idx="2">
                  <c:v>Болезни мочеполовой системы</c:v>
                </c:pt>
                <c:pt idx="3">
                  <c:v>Болезни костно-мышечной системы</c:v>
                </c:pt>
                <c:pt idx="4">
                  <c:v>Болезни органов пищеварения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352.2</c:v>
                </c:pt>
                <c:pt idx="1">
                  <c:v>201.4</c:v>
                </c:pt>
                <c:pt idx="2">
                  <c:v>35.799999999999997</c:v>
                </c:pt>
                <c:pt idx="3">
                  <c:v>126.5</c:v>
                </c:pt>
                <c:pt idx="4">
                  <c:v>75.099999999999994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98A-4C13-93BB-B7416C04E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2023</a:t>
            </a:r>
            <a:endParaRPr lang="en-US" dirty="0"/>
          </a:p>
        </c:rich>
      </c:tx>
      <c:layout>
        <c:manualLayout>
          <c:xMode val="edge"/>
          <c:yMode val="edge"/>
          <c:x val="0.49852083333333341"/>
          <c:y val="0.1005733558340260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75000000000001"/>
          <c:y val="4.9469838600308777E-2"/>
          <c:w val="0.55356774934383191"/>
          <c:h val="0.791794224510034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0">
                    <a:srgbClr val="CC0000"/>
                  </a:gs>
                  <a:gs pos="50000">
                    <a:srgbClr val="FF00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F5-4BD6-9039-119FE3F93002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F5-4BD6-9039-119FE3F93002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808000">
                      <a:lumMod val="60000"/>
                      <a:lumOff val="40000"/>
                    </a:srgbClr>
                  </a:gs>
                  <a:gs pos="50000">
                    <a:srgbClr val="FFCC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F5-4BD6-9039-119FE3F93002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003300"/>
                  </a:gs>
                  <a:gs pos="50000">
                    <a:srgbClr val="0066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F5-4BD6-9039-119FE3F93002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CC0099"/>
                  </a:gs>
                  <a:gs pos="50000">
                    <a:srgbClr val="FF99FF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DF5-4BD6-9039-119FE3F93002}"/>
              </c:ext>
            </c:extLst>
          </c:dPt>
          <c:dLbls>
            <c:dLbl>
              <c:idx val="1"/>
              <c:layout>
                <c:manualLayout>
                  <c:x val="-9.691609251968504E-2"/>
                  <c:y val="-4.9988938010719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F5-4BD6-9039-119FE3F93002}"/>
                </c:ext>
              </c:extLst>
            </c:dLbl>
            <c:dLbl>
              <c:idx val="2"/>
              <c:layout>
                <c:manualLayout>
                  <c:x val="-1.4252542650918635E-2"/>
                  <c:y val="-7.5476288075271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F5-4BD6-9039-119FE3F93002}"/>
                </c:ext>
              </c:extLst>
            </c:dLbl>
            <c:dLbl>
              <c:idx val="3"/>
              <c:layout>
                <c:manualLayout>
                  <c:x val="3.6409940944881897E-3"/>
                  <c:y val="-1.4377233947185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F5-4BD6-9039-119FE3F9300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75,1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DF5-4BD6-9039-119FE3F930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33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</c:v>
                </c:pt>
                <c:pt idx="1">
                  <c:v>Болезни системы органов дыхания</c:v>
                </c:pt>
                <c:pt idx="2">
                  <c:v>Болезни мочеполовой системы</c:v>
                </c:pt>
                <c:pt idx="3">
                  <c:v>Болезни костно-мышечной системы</c:v>
                </c:pt>
                <c:pt idx="4">
                  <c:v>Болезни органов пищеварения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338</c:v>
                </c:pt>
                <c:pt idx="1">
                  <c:v>189.3</c:v>
                </c:pt>
                <c:pt idx="2">
                  <c:v>66.2</c:v>
                </c:pt>
                <c:pt idx="3">
                  <c:v>122.6</c:v>
                </c:pt>
                <c:pt idx="4">
                  <c:v>74.3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DF5-4BD6-9039-119FE3F93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70809515666731815"/>
          <c:w val="0.99643225065616792"/>
          <c:h val="0.2919048433326820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6600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984126984126985"/>
          <c:y val="5.2757793764988008E-2"/>
          <c:w val="0.56190476190476191"/>
          <c:h val="0.808153477218225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9900" mc:Ignorable="a14" a14:legacySpreadsheetColorIndex="52"/>
                </a:gs>
                <a:gs pos="100000">
                  <a:srgbClr xmlns:mc="http://schemas.openxmlformats.org/markup-compatibility/2006" xmlns:a14="http://schemas.microsoft.com/office/drawing/2010/main" val="FFFF99" mc:Ignorable="a14" a14:legacySpreadsheetColorIndex="43"/>
                </a:gs>
              </a:gsLst>
              <a:lin ang="2700000" scaled="1"/>
            </a:gradFill>
            <a:ln w="1700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151973</c:v>
                </c:pt>
                <c:pt idx="1">
                  <c:v>157422</c:v>
                </c:pt>
                <c:pt idx="2">
                  <c:v>167444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BE-4808-A0DF-56A2F7EE0D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1700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157422</c:v>
                </c:pt>
                <c:pt idx="1">
                  <c:v>157422</c:v>
                </c:pt>
                <c:pt idx="2">
                  <c:v>167444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BE-4808-A0DF-56A2F7EE0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9609088"/>
        <c:axId val="59610624"/>
        <c:axId val="0"/>
      </c:bar3DChart>
      <c:catAx>
        <c:axId val="596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66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9610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610624"/>
        <c:scaling>
          <c:orientation val="minMax"/>
        </c:scaling>
        <c:delete val="0"/>
        <c:axPos val="l"/>
        <c:majorGridlines>
          <c:spPr>
            <a:ln w="4251">
              <a:solidFill>
                <a:srgbClr val="0033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10" b="1" i="0" u="none" strike="noStrike" baseline="0">
                    <a:solidFill>
                      <a:srgbClr val="0066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800" b="1" baseline="0" dirty="0">
                    <a:solidFill>
                      <a:srgbClr val="006600"/>
                    </a:solidFill>
                  </a:rPr>
                  <a:t>посещения</a:t>
                </a:r>
              </a:p>
            </c:rich>
          </c:tx>
          <c:layout>
            <c:manualLayout>
              <c:xMode val="edge"/>
              <c:yMode val="edge"/>
              <c:x val="1.4536714376489785E-2"/>
              <c:y val="0.37498130915453748"/>
            </c:manualLayout>
          </c:layout>
          <c:overlay val="0"/>
          <c:spPr>
            <a:noFill/>
            <a:ln w="340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66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9609088"/>
        <c:crosses val="autoZero"/>
        <c:crossBetween val="between"/>
      </c:valAx>
      <c:spPr>
        <a:noFill/>
        <a:ln w="34005">
          <a:noFill/>
        </a:ln>
      </c:spPr>
    </c:plotArea>
    <c:legend>
      <c:legendPos val="r"/>
      <c:layout>
        <c:manualLayout>
          <c:xMode val="edge"/>
          <c:yMode val="edge"/>
          <c:x val="0.79994314649462372"/>
          <c:y val="0.31504634113249208"/>
          <c:w val="0.16934802810566418"/>
          <c:h val="0.24631848826383332"/>
        </c:manualLayout>
      </c:layout>
      <c:overlay val="0"/>
      <c:spPr>
        <a:noFill/>
        <a:ln w="4251">
          <a:solidFill>
            <a:schemeClr val="tx1"/>
          </a:solidFill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rgbClr val="0066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645942117542496E-2"/>
          <c:y val="6.5355635088164804E-2"/>
          <c:w val="0.56190476190476191"/>
          <c:h val="0.808153477218225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 профилактической целью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9900" mc:Ignorable="a14" a14:legacySpreadsheetColorIndex="52"/>
                </a:gs>
                <a:gs pos="100000">
                  <a:srgbClr xmlns:mc="http://schemas.openxmlformats.org/markup-compatibility/2006" xmlns:a14="http://schemas.microsoft.com/office/drawing/2010/main" val="FFFF99" mc:Ignorable="a14" a14:legacySpreadsheetColorIndex="43"/>
                </a:gs>
              </a:gsLst>
              <a:lin ang="2700000" scaled="1"/>
            </a:gradFill>
            <a:ln w="1700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37.6</c:v>
                </c:pt>
                <c:pt idx="1">
                  <c:v>42.7</c:v>
                </c:pt>
                <c:pt idx="2">
                  <c:v>47.2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A5-4837-9E19-F1D85749F7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 поводу заболеваний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1700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62.4</c:v>
                </c:pt>
                <c:pt idx="1">
                  <c:v>57.2</c:v>
                </c:pt>
                <c:pt idx="2">
                  <c:v>52.7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A5-4837-9E19-F1D85749F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9180800"/>
        <c:axId val="109182336"/>
        <c:axId val="0"/>
      </c:bar3DChart>
      <c:catAx>
        <c:axId val="10918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66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9182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182336"/>
        <c:scaling>
          <c:orientation val="minMax"/>
        </c:scaling>
        <c:delete val="0"/>
        <c:axPos val="l"/>
        <c:majorGridlines>
          <c:spPr>
            <a:ln w="4251">
              <a:solidFill>
                <a:srgbClr val="0033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66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9180800"/>
        <c:crosses val="autoZero"/>
        <c:crossBetween val="between"/>
      </c:valAx>
      <c:spPr>
        <a:noFill/>
        <a:ln w="34005">
          <a:noFill/>
        </a:ln>
      </c:spPr>
    </c:plotArea>
    <c:legend>
      <c:legendPos val="r"/>
      <c:layout>
        <c:manualLayout>
          <c:xMode val="edge"/>
          <c:yMode val="edge"/>
          <c:x val="0.65530890465722391"/>
          <c:y val="8.4505640003555677E-2"/>
          <c:w val="0.34469109534277614"/>
          <c:h val="0.74542722266668549"/>
        </c:manualLayout>
      </c:layout>
      <c:overlay val="0"/>
      <c:spPr>
        <a:noFill/>
        <a:ln w="4251">
          <a:solidFill>
            <a:schemeClr val="tx1"/>
          </a:solidFill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rgbClr val="0066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200634453564869E-2"/>
          <c:y val="0"/>
          <c:w val="0.96279936554643508"/>
          <c:h val="0.7127724084903659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3169">
              <a:solidFill>
                <a:schemeClr val="tx1"/>
              </a:solidFill>
              <a:prstDash val="solid"/>
            </a:ln>
          </c:spPr>
          <c:explosion val="8"/>
          <c:dPt>
            <c:idx val="0"/>
            <c:bubble3D val="0"/>
            <c:spPr>
              <a:gradFill rotWithShape="0">
                <a:gsLst>
                  <a:gs pos="0">
                    <a:srgbClr val="800080"/>
                  </a:gs>
                  <a:gs pos="100000">
                    <a:srgbClr val="FF99CC"/>
                  </a:gs>
                </a:gsLst>
                <a:lin ang="5400000" scaled="1"/>
              </a:gra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04-437F-AF23-8A4E47323405}"/>
              </c:ext>
            </c:extLst>
          </c:dPt>
          <c:dPt>
            <c:idx val="1"/>
            <c:bubble3D val="0"/>
            <c:spPr>
              <a:gradFill rotWithShape="0">
                <a:gsLst>
                  <a:gs pos="0">
                    <a:srgbClr val="0000FF"/>
                  </a:gs>
                  <a:gs pos="100000">
                    <a:srgbClr val="00CCFF"/>
                  </a:gs>
                </a:gsLst>
                <a:lin ang="5400000" scaled="1"/>
              </a:gra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04-437F-AF23-8A4E47323405}"/>
              </c:ext>
            </c:extLst>
          </c:dPt>
          <c:dPt>
            <c:idx val="2"/>
            <c:bubble3D val="0"/>
            <c:spPr>
              <a:gradFill rotWithShape="0">
                <a:gsLst>
                  <a:gs pos="0">
                    <a:srgbClr val="003300"/>
                  </a:gs>
                  <a:gs pos="100000">
                    <a:srgbClr val="00FF00"/>
                  </a:gs>
                </a:gsLst>
                <a:lin ang="5400000" scaled="1"/>
              </a:gra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04-437F-AF23-8A4E47323405}"/>
              </c:ext>
            </c:extLst>
          </c:dPt>
          <c:cat>
            <c:strRef>
              <c:f>Sheet1!$B$1:$D$1</c:f>
              <c:strCache>
                <c:ptCount val="3"/>
                <c:pt idx="0">
                  <c:v>Болезни органов дыхания</c:v>
                </c:pt>
                <c:pt idx="1">
                  <c:v>Отдельное состояние, возникающие в перинатальном возрасте</c:v>
                </c:pt>
                <c:pt idx="2">
                  <c:v>Болезни органов пищеварения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43.3</c:v>
                </c:pt>
                <c:pt idx="1">
                  <c:v>18.899999999999999</c:v>
                </c:pt>
                <c:pt idx="2">
                  <c:v>9.3000000000000007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04-437F-AF23-8A4E4732340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16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F04-437F-AF23-8A4E47323405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F04-437F-AF23-8A4E47323405}"/>
              </c:ext>
            </c:extLst>
          </c:dPt>
          <c:cat>
            <c:strRef>
              <c:f>Sheet1!$B$1:$D$1</c:f>
              <c:strCache>
                <c:ptCount val="3"/>
                <c:pt idx="0">
                  <c:v>Болезни органов дыхания</c:v>
                </c:pt>
                <c:pt idx="1">
                  <c:v>Отдельное состояние, возникающие в перинатальном возрасте</c:v>
                </c:pt>
                <c:pt idx="2">
                  <c:v>Болезни органов пищеварения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F04-437F-AF23-8A4E4732340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16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F04-437F-AF23-8A4E473234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F04-437F-AF23-8A4E47323405}"/>
              </c:ext>
            </c:extLst>
          </c:dPt>
          <c:cat>
            <c:strRef>
              <c:f>Sheet1!$B$1:$D$1</c:f>
              <c:strCache>
                <c:ptCount val="3"/>
                <c:pt idx="0">
                  <c:v>Болезни органов дыхания</c:v>
                </c:pt>
                <c:pt idx="1">
                  <c:v>Отдельное состояние, возникающие в перинатальном возрасте</c:v>
                </c:pt>
                <c:pt idx="2">
                  <c:v>Болезни органов пищеварения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F04-437F-AF23-8A4E47323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337">
          <a:noFill/>
        </a:ln>
      </c:spPr>
    </c:plotArea>
    <c:legend>
      <c:legendPos val="r"/>
      <c:layout>
        <c:manualLayout>
          <c:xMode val="edge"/>
          <c:yMode val="edge"/>
          <c:x val="7.4281811122949112E-2"/>
          <c:y val="0.54183314540276917"/>
          <c:w val="0.92571818887705093"/>
          <c:h val="0.45816684123617851"/>
        </c:manualLayout>
      </c:layout>
      <c:overlay val="0"/>
      <c:spPr>
        <a:solidFill>
          <a:schemeClr val="bg1"/>
        </a:solidFill>
        <a:ln w="3292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0066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2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717241893334409E-2"/>
          <c:y val="0"/>
          <c:w val="0.96279936554643508"/>
          <c:h val="0.7127724084903659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3169">
              <a:solidFill>
                <a:schemeClr val="tx1"/>
              </a:solidFill>
              <a:prstDash val="solid"/>
            </a:ln>
          </c:spPr>
          <c:explosion val="8"/>
          <c:dPt>
            <c:idx val="0"/>
            <c:bubble3D val="0"/>
            <c:spPr>
              <a:gradFill rotWithShape="0">
                <a:gsLst>
                  <a:gs pos="0">
                    <a:srgbClr val="800080"/>
                  </a:gs>
                  <a:gs pos="100000">
                    <a:srgbClr val="FF99CC"/>
                  </a:gs>
                </a:gsLst>
                <a:lin ang="5400000" scaled="1"/>
              </a:gra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06-42DA-A6A2-FDE149D63B26}"/>
              </c:ext>
            </c:extLst>
          </c:dPt>
          <c:dPt>
            <c:idx val="1"/>
            <c:bubble3D val="0"/>
            <c:spPr>
              <a:gradFill rotWithShape="0">
                <a:gsLst>
                  <a:gs pos="0">
                    <a:srgbClr val="0000FF"/>
                  </a:gs>
                  <a:gs pos="100000">
                    <a:srgbClr val="00CCFF"/>
                  </a:gs>
                </a:gsLst>
                <a:lin ang="5400000" scaled="1"/>
              </a:gra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06-42DA-A6A2-FDE149D63B26}"/>
              </c:ext>
            </c:extLst>
          </c:dPt>
          <c:dPt>
            <c:idx val="2"/>
            <c:bubble3D val="0"/>
            <c:spPr>
              <a:gradFill rotWithShape="0">
                <a:gsLst>
                  <a:gs pos="0">
                    <a:srgbClr val="003300"/>
                  </a:gs>
                  <a:gs pos="100000">
                    <a:srgbClr val="00FF00"/>
                  </a:gs>
                </a:gsLst>
                <a:lin ang="5400000" scaled="1"/>
              </a:gra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06-42DA-A6A2-FDE149D63B26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FF0000"/>
                  </a:gs>
                  <a:gs pos="74000">
                    <a:srgbClr val="FF3300"/>
                  </a:gs>
                  <a:gs pos="83000">
                    <a:srgbClr val="FF3300"/>
                  </a:gs>
                  <a:gs pos="100000">
                    <a:srgbClr val="FF3300"/>
                  </a:gs>
                </a:gsLst>
                <a:lin ang="5400000" scaled="1"/>
              </a:gra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101-492F-B001-347DA76D5CFB}"/>
              </c:ext>
            </c:extLst>
          </c:dPt>
          <c:dLbls>
            <c:dLbl>
              <c:idx val="0"/>
              <c:layout>
                <c:manualLayout>
                  <c:x val="-0.18140685534530193"/>
                  <c:y val="-0.1326148064771637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aseline="0">
                      <a:solidFill>
                        <a:srgbClr val="008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111736931497083"/>
                      <c:h val="6.20911201038633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06-42DA-A6A2-FDE149D63B26}"/>
                </c:ext>
              </c:extLst>
            </c:dLbl>
            <c:dLbl>
              <c:idx val="1"/>
              <c:layout>
                <c:manualLayout>
                  <c:x val="-6.9120239364811306E-2"/>
                  <c:y val="-2.1082346215004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06-42DA-A6A2-FDE149D63B26}"/>
                </c:ext>
              </c:extLst>
            </c:dLbl>
            <c:dLbl>
              <c:idx val="2"/>
              <c:layout>
                <c:manualLayout>
                  <c:x val="9.7250888403456921E-3"/>
                  <c:y val="-8.449837118031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06-42DA-A6A2-FDE149D63B26}"/>
                </c:ext>
              </c:extLst>
            </c:dLbl>
            <c:dLbl>
              <c:idx val="3"/>
              <c:layout>
                <c:manualLayout>
                  <c:x val="9.9890190729157058E-2"/>
                  <c:y val="-4.51826243352212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417811257722004"/>
                      <c:h val="6.76810684699814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E-3101-492F-B001-347DA76D5CFB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rgbClr val="008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Болезни нервной системы</c:v>
                </c:pt>
                <c:pt idx="1">
                  <c:v>Врожденные аномалии</c:v>
                </c:pt>
                <c:pt idx="2">
                  <c:v>Психические расстройства</c:v>
                </c:pt>
                <c:pt idx="3">
                  <c:v>Болезни уха и сосцевидного отростка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35.200000000000003</c:v>
                </c:pt>
                <c:pt idx="1">
                  <c:v>11.2</c:v>
                </c:pt>
                <c:pt idx="2">
                  <c:v>12.6</c:v>
                </c:pt>
                <c:pt idx="3">
                  <c:v>9.8000000000000007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906-42DA-A6A2-FDE149D63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337">
          <a:noFill/>
        </a:ln>
      </c:spPr>
    </c:plotArea>
    <c:legend>
      <c:legendPos val="r"/>
      <c:layout>
        <c:manualLayout>
          <c:xMode val="edge"/>
          <c:yMode val="edge"/>
          <c:x val="1.5931278080874963E-2"/>
          <c:y val="0.56951739827473802"/>
          <c:w val="0.92571818887705093"/>
          <c:h val="0.42932314651039527"/>
        </c:manualLayout>
      </c:layout>
      <c:overlay val="0"/>
      <c:spPr>
        <a:solidFill>
          <a:schemeClr val="bg1"/>
        </a:solidFill>
        <a:ln w="3292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0066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2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295200">
                <a:lumMod val="25000"/>
                <a:lumOff val="75000"/>
              </a:srgbClr>
            </a:gs>
            <a:gs pos="50000">
              <a:srgbClr val="F3F2D9">
                <a:lumMod val="75000"/>
              </a:srgbClr>
            </a:gs>
            <a:gs pos="100000">
              <a:srgbClr val="808000">
                <a:tint val="23500"/>
                <a:satMod val="160000"/>
              </a:srgbClr>
            </a:gs>
          </a:gsLst>
          <a:lin ang="2700000" scaled="1"/>
        </a:gradFill>
      </c:spPr>
    </c:floor>
    <c:sideWall>
      <c:thickness val="0"/>
      <c:spPr>
        <a:gradFill>
          <a:gsLst>
            <a:gs pos="0">
              <a:schemeClr val="tx2">
                <a:lumMod val="50000"/>
              </a:schemeClr>
            </a:gs>
            <a:gs pos="50000">
              <a:srgbClr val="808000">
                <a:lumMod val="20000"/>
                <a:lumOff val="80000"/>
              </a:srgbClr>
            </a:gs>
            <a:gs pos="100000">
              <a:srgbClr val="808000">
                <a:tint val="23500"/>
                <a:satMod val="160000"/>
              </a:srgbClr>
            </a:gs>
          </a:gsLst>
          <a:lin ang="2700000" scaled="1"/>
        </a:gradFill>
      </c:spPr>
    </c:sideWall>
    <c:backWall>
      <c:thickness val="0"/>
      <c:spPr>
        <a:gradFill>
          <a:gsLst>
            <a:gs pos="0">
              <a:schemeClr val="tx2">
                <a:lumMod val="50000"/>
              </a:schemeClr>
            </a:gs>
            <a:gs pos="50000">
              <a:srgbClr val="808000">
                <a:lumMod val="20000"/>
                <a:lumOff val="80000"/>
              </a:srgbClr>
            </a:gs>
            <a:gs pos="100000">
              <a:srgbClr val="808000">
                <a:tint val="23500"/>
                <a:satMod val="160000"/>
              </a:srgbClr>
            </a:gs>
          </a:gsLst>
          <a:lin ang="2700000" scaled="1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>
              <a:gsLst>
                <a:gs pos="0">
                  <a:srgbClr val="002060"/>
                </a:gs>
                <a:gs pos="50000">
                  <a:srgbClr val="00B0F0"/>
                </a:gs>
                <a:gs pos="100000">
                  <a:srgbClr val="808000">
                    <a:tint val="23500"/>
                    <a:satMod val="160000"/>
                  </a:srgbClr>
                </a:gs>
              </a:gsLst>
              <a:lin ang="2700000" scaled="1"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2825</c:v>
                </c:pt>
                <c:pt idx="1">
                  <c:v>2541</c:v>
                </c:pt>
                <c:pt idx="2">
                  <c:v>2355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E8-4E22-A2BE-F3CF2414F8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808000">
                    <a:tint val="23500"/>
                    <a:satMod val="160000"/>
                  </a:srgbClr>
                </a:gs>
              </a:gsLst>
              <a:lin ang="2700000" scaled="1"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2825</c:v>
                </c:pt>
                <c:pt idx="1">
                  <c:v>2541</c:v>
                </c:pt>
                <c:pt idx="2">
                  <c:v>2689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E8-4E22-A2BE-F3CF2414F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843008"/>
        <c:axId val="108844544"/>
        <c:axId val="0"/>
      </c:bar3DChart>
      <c:catAx>
        <c:axId val="10884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3300"/>
                </a:solidFill>
              </a:defRPr>
            </a:pPr>
            <a:endParaRPr lang="ru-RU"/>
          </a:p>
        </c:txPr>
        <c:crossAx val="108844544"/>
        <c:crosses val="autoZero"/>
        <c:auto val="1"/>
        <c:lblAlgn val="ctr"/>
        <c:lblOffset val="100"/>
        <c:noMultiLvlLbl val="0"/>
      </c:catAx>
      <c:valAx>
        <c:axId val="108844544"/>
        <c:scaling>
          <c:orientation val="minMax"/>
          <c:min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3300"/>
                </a:solidFill>
              </a:defRPr>
            </a:pPr>
            <a:endParaRPr lang="ru-RU"/>
          </a:p>
        </c:txPr>
        <c:crossAx val="108843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8942157339067"/>
          <c:y val="0.38898191206268085"/>
          <c:w val="0.20851725430176082"/>
          <c:h val="0.26962788967010715"/>
        </c:manualLayout>
      </c:layout>
      <c:overlay val="0"/>
      <c:txPr>
        <a:bodyPr/>
        <a:lstStyle/>
        <a:p>
          <a:pPr>
            <a:defRPr b="1">
              <a:solidFill>
                <a:srgbClr val="0066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295200">
                <a:lumMod val="25000"/>
                <a:lumOff val="75000"/>
              </a:srgbClr>
            </a:gs>
            <a:gs pos="50000">
              <a:srgbClr val="F3F2D9">
                <a:lumMod val="75000"/>
              </a:srgbClr>
            </a:gs>
            <a:gs pos="100000">
              <a:srgbClr val="808000">
                <a:tint val="23500"/>
                <a:satMod val="160000"/>
              </a:srgbClr>
            </a:gs>
          </a:gsLst>
          <a:lin ang="2700000" scaled="1"/>
        </a:gradFill>
      </c:spPr>
    </c:floor>
    <c:sideWall>
      <c:thickness val="0"/>
      <c:spPr>
        <a:gradFill>
          <a:gsLst>
            <a:gs pos="0">
              <a:schemeClr val="tx2">
                <a:lumMod val="50000"/>
              </a:schemeClr>
            </a:gs>
            <a:gs pos="50000">
              <a:srgbClr val="808000">
                <a:lumMod val="20000"/>
                <a:lumOff val="80000"/>
              </a:srgbClr>
            </a:gs>
            <a:gs pos="100000">
              <a:srgbClr val="808000">
                <a:tint val="23500"/>
                <a:satMod val="160000"/>
              </a:srgbClr>
            </a:gs>
          </a:gsLst>
          <a:lin ang="2700000" scaled="1"/>
        </a:gradFill>
      </c:spPr>
    </c:sideWall>
    <c:backWall>
      <c:thickness val="0"/>
      <c:spPr>
        <a:gradFill>
          <a:gsLst>
            <a:gs pos="0">
              <a:schemeClr val="tx2">
                <a:lumMod val="50000"/>
              </a:schemeClr>
            </a:gs>
            <a:gs pos="50000">
              <a:srgbClr val="808000">
                <a:lumMod val="20000"/>
                <a:lumOff val="80000"/>
              </a:srgbClr>
            </a:gs>
            <a:gs pos="100000">
              <a:srgbClr val="808000">
                <a:tint val="23500"/>
                <a:satMod val="160000"/>
              </a:srgbClr>
            </a:gs>
          </a:gsLst>
          <a:lin ang="2700000" scaled="1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>
              <a:gsLst>
                <a:gs pos="0">
                  <a:srgbClr val="002060"/>
                </a:gs>
                <a:gs pos="50000">
                  <a:srgbClr val="00B0F0"/>
                </a:gs>
                <a:gs pos="100000">
                  <a:srgbClr val="808000">
                    <a:tint val="23500"/>
                    <a:satMod val="160000"/>
                  </a:srgbClr>
                </a:gs>
              </a:gsLst>
              <a:lin ang="2700000" scaled="1"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1027</c:v>
                </c:pt>
                <c:pt idx="1">
                  <c:v>951</c:v>
                </c:pt>
                <c:pt idx="2">
                  <c:v>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16-4C46-97BF-8FF9430759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808000">
                    <a:tint val="23500"/>
                    <a:satMod val="160000"/>
                  </a:srgbClr>
                </a:gs>
              </a:gsLst>
              <a:lin ang="2700000" scaled="1"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1027</c:v>
                </c:pt>
                <c:pt idx="1">
                  <c:v>951</c:v>
                </c:pt>
                <c:pt idx="2">
                  <c:v>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16-4C46-97BF-8FF943075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719680"/>
        <c:axId val="107729664"/>
        <c:axId val="0"/>
      </c:bar3DChart>
      <c:catAx>
        <c:axId val="10771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3300"/>
                </a:solidFill>
              </a:defRPr>
            </a:pPr>
            <a:endParaRPr lang="ru-RU"/>
          </a:p>
        </c:txPr>
        <c:crossAx val="107729664"/>
        <c:crosses val="autoZero"/>
        <c:auto val="1"/>
        <c:lblAlgn val="ctr"/>
        <c:lblOffset val="100"/>
        <c:noMultiLvlLbl val="0"/>
      </c:catAx>
      <c:valAx>
        <c:axId val="10772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3300"/>
                </a:solidFill>
              </a:defRPr>
            </a:pPr>
            <a:endParaRPr lang="ru-RU"/>
          </a:p>
        </c:txPr>
        <c:crossAx val="10771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10877055669509"/>
          <c:y val="4.3639107635670416E-2"/>
          <c:w val="0.73858451185720964"/>
          <c:h val="0.644979827009880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5050"/>
                </a:gs>
                <a:gs pos="100000">
                  <a:srgbClr val="FF0000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3.5704325452517185E-2"/>
                  <c:y val="1.0421289233281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5A-49F2-8E33-861287E42F15}"/>
                </c:ext>
              </c:extLst>
            </c:dLbl>
            <c:dLbl>
              <c:idx val="1"/>
              <c:layout>
                <c:manualLayout>
                  <c:x val="-1.1425384144805499E-2"/>
                  <c:y val="-1.250554707993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C5A-49F2-8E33-861287E42F15}"/>
                </c:ext>
              </c:extLst>
            </c:dLbl>
            <c:dLbl>
              <c:idx val="2"/>
              <c:layout>
                <c:manualLayout>
                  <c:x val="-5.7126920724028538E-3"/>
                  <c:y val="-2.292683631322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5A-49F2-8E33-861287E42F15}"/>
                </c:ext>
              </c:extLst>
            </c:dLbl>
            <c:dLbl>
              <c:idx val="3"/>
              <c:layout>
                <c:manualLayout>
                  <c:x val="-7.1408650905034369E-3"/>
                  <c:y val="-1.667406277325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5A-49F2-8E33-861287E42F15}"/>
                </c:ext>
              </c:extLst>
            </c:dLbl>
            <c:dLbl>
              <c:idx val="4"/>
              <c:layout>
                <c:manualLayout>
                  <c:x val="0"/>
                  <c:y val="-1.6674062773251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5A-49F2-8E33-861287E42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900" b="1" baseline="0">
                    <a:solidFill>
                      <a:srgbClr val="0033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Б-ни кровообращения</c:v>
                </c:pt>
                <c:pt idx="1">
                  <c:v>Б-ни орг. дыхания</c:v>
                </c:pt>
                <c:pt idx="2">
                  <c:v>Б-ни орг. пищеварения</c:v>
                </c:pt>
                <c:pt idx="3">
                  <c:v>Б-ни мочеполовой сист.</c:v>
                </c:pt>
                <c:pt idx="4">
                  <c:v>Травмы и отравления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31.5</c:v>
                </c:pt>
                <c:pt idx="1">
                  <c:v>14</c:v>
                </c:pt>
                <c:pt idx="2">
                  <c:v>8.3000000000000007</c:v>
                </c:pt>
                <c:pt idx="3">
                  <c:v>10.6</c:v>
                </c:pt>
                <c:pt idx="4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3D-48FA-82A3-2A2E2C2266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gradFill>
              <a:gsLst>
                <a:gs pos="0">
                  <a:srgbClr val="0000FF"/>
                </a:gs>
                <a:gs pos="5000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5.7126920724027497E-3"/>
                  <c:y val="-3.334812554650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5A-49F2-8E33-861287E42F15}"/>
                </c:ext>
              </c:extLst>
            </c:dLbl>
            <c:dLbl>
              <c:idx val="1"/>
              <c:layout>
                <c:manualLayout>
                  <c:x val="-1.4281730181006874E-3"/>
                  <c:y val="-2.2926836313220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A8-473E-9240-810E7A1CA1DE}"/>
                </c:ext>
              </c:extLst>
            </c:dLbl>
            <c:dLbl>
              <c:idx val="2"/>
              <c:layout>
                <c:manualLayout>
                  <c:x val="-1.4281730181007922E-3"/>
                  <c:y val="-2.501109415987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5A-49F2-8E33-861287E42F15}"/>
                </c:ext>
              </c:extLst>
            </c:dLbl>
            <c:dLbl>
              <c:idx val="3"/>
              <c:layout>
                <c:manualLayout>
                  <c:x val="4.2845190543020616E-3"/>
                  <c:y val="-3.334812554650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5A-49F2-8E33-861287E42F15}"/>
                </c:ext>
              </c:extLst>
            </c:dLbl>
            <c:dLbl>
              <c:idx val="4"/>
              <c:layout>
                <c:manualLayout>
                  <c:x val="1.4281730181006874E-3"/>
                  <c:y val="-2.9179609853189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5A-49F2-8E33-861287E42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900" b="1" baseline="0">
                    <a:solidFill>
                      <a:srgbClr val="0033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Б-ни кровообращения</c:v>
                </c:pt>
                <c:pt idx="1">
                  <c:v>Б-ни орг. дыхания</c:v>
                </c:pt>
                <c:pt idx="2">
                  <c:v>Б-ни орг. пищеварения</c:v>
                </c:pt>
                <c:pt idx="3">
                  <c:v>Б-ни мочеполовой сист.</c:v>
                </c:pt>
                <c:pt idx="4">
                  <c:v>Травмы и отравления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38.08</c:v>
                </c:pt>
                <c:pt idx="1">
                  <c:v>7.33</c:v>
                </c:pt>
                <c:pt idx="2">
                  <c:v>8.1</c:v>
                </c:pt>
                <c:pt idx="3">
                  <c:v>12.8</c:v>
                </c:pt>
                <c:pt idx="4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3D-48FA-82A3-2A2E2C2266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gradFill flip="none" rotWithShape="1">
              <a:gsLst>
                <a:gs pos="0">
                  <a:srgbClr val="003300"/>
                </a:gs>
                <a:gs pos="50000">
                  <a:srgbClr val="009900"/>
                </a:gs>
                <a:gs pos="100000">
                  <a:srgbClr val="006600"/>
                </a:gs>
              </a:gsLst>
              <a:lin ang="2700000" scaled="1"/>
              <a:tileRect/>
            </a:gradFill>
            <a:effectLst/>
          </c:spPr>
          <c:invertIfNegative val="0"/>
          <c:dLbls>
            <c:dLbl>
              <c:idx val="0"/>
              <c:layout>
                <c:manualLayout>
                  <c:x val="2.5707114325812373E-2"/>
                  <c:y val="-1.0421289233281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5A-49F2-8E33-861287E42F15}"/>
                </c:ext>
              </c:extLst>
            </c:dLbl>
            <c:dLbl>
              <c:idx val="1"/>
              <c:layout>
                <c:manualLayout>
                  <c:x val="1.5709903199107561E-2"/>
                  <c:y val="-3.5432383393158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5A-49F2-8E33-861287E42F15}"/>
                </c:ext>
              </c:extLst>
            </c:dLbl>
            <c:dLbl>
              <c:idx val="2"/>
              <c:layout>
                <c:manualLayout>
                  <c:x val="1.7137963762639895E-2"/>
                  <c:y val="-3.96007349716803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noAutofit/>
                </a:bodyPr>
                <a:lstStyle/>
                <a:p>
                  <a:pPr>
                    <a:defRPr sz="1900" b="1" baseline="0">
                      <a:solidFill>
                        <a:srgbClr val="0033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3459642304508983E-2"/>
                      <c:h val="6.01830273795988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C5A-49F2-8E33-861287E42F15}"/>
                </c:ext>
              </c:extLst>
            </c:dLbl>
            <c:dLbl>
              <c:idx val="3"/>
              <c:layout>
                <c:manualLayout>
                  <c:x val="1.9994422253409517E-2"/>
                  <c:y val="-2.2926836313220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5A-49F2-8E33-861287E42F15}"/>
                </c:ext>
              </c:extLst>
            </c:dLbl>
            <c:dLbl>
              <c:idx val="4"/>
              <c:layout>
                <c:manualLayout>
                  <c:x val="1.2853557162906081E-2"/>
                  <c:y val="-1.66740627732512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C5A-49F2-8E33-861287E42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900" b="1" baseline="0">
                    <a:solidFill>
                      <a:srgbClr val="0033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Б-ни кровообращения</c:v>
                </c:pt>
                <c:pt idx="1">
                  <c:v>Б-ни орг. дыхания</c:v>
                </c:pt>
                <c:pt idx="2">
                  <c:v>Б-ни орг. пищеварения</c:v>
                </c:pt>
                <c:pt idx="3">
                  <c:v>Б-ни мочеполовой сист.</c:v>
                </c:pt>
                <c:pt idx="4">
                  <c:v>Травмы и отравления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35.200000000000003</c:v>
                </c:pt>
                <c:pt idx="1">
                  <c:v>27</c:v>
                </c:pt>
                <c:pt idx="2">
                  <c:v>9.1</c:v>
                </c:pt>
                <c:pt idx="3">
                  <c:v>13.1</c:v>
                </c:pt>
                <c:pt idx="4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3D-48FA-82A3-2A2E2C226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262912"/>
        <c:axId val="108264448"/>
        <c:axId val="0"/>
      </c:bar3DChart>
      <c:catAx>
        <c:axId val="10826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solidFill>
                  <a:srgbClr val="006600"/>
                </a:solidFill>
              </a:defRPr>
            </a:pPr>
            <a:endParaRPr lang="ru-RU"/>
          </a:p>
        </c:txPr>
        <c:crossAx val="108264448"/>
        <c:crosses val="autoZero"/>
        <c:auto val="1"/>
        <c:lblAlgn val="ctr"/>
        <c:lblOffset val="100"/>
        <c:noMultiLvlLbl val="0"/>
      </c:catAx>
      <c:valAx>
        <c:axId val="108264448"/>
        <c:scaling>
          <c:orientation val="minMax"/>
        </c:scaling>
        <c:delete val="0"/>
        <c:axPos val="l"/>
        <c:majorGridlines>
          <c:spPr>
            <a:ln>
              <a:solidFill>
                <a:srgbClr val="0033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6600"/>
                </a:solidFill>
              </a:defRPr>
            </a:pPr>
            <a:endParaRPr lang="ru-RU"/>
          </a:p>
        </c:txPr>
        <c:crossAx val="10826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71612868401181"/>
          <c:y val="0.28271743240439984"/>
          <c:w val="0.12104407319442945"/>
          <c:h val="0.18797018887643074"/>
        </c:manualLayout>
      </c:layout>
      <c:overlay val="0"/>
      <c:txPr>
        <a:bodyPr/>
        <a:lstStyle/>
        <a:p>
          <a:pPr>
            <a:defRPr sz="2000" b="1">
              <a:solidFill>
                <a:srgbClr val="0066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</c:spPr>
    </c:floor>
    <c:sideWall>
      <c:thickness val="0"/>
      <c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</c:spPr>
    </c:sideWall>
    <c:backWall>
      <c:thickness val="0"/>
      <c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</c:spPr>
    </c:backWall>
    <c:plotArea>
      <c:layout>
        <c:manualLayout>
          <c:layoutTarget val="inner"/>
          <c:xMode val="edge"/>
          <c:yMode val="edge"/>
          <c:x val="0.11710662752871513"/>
          <c:y val="4.258912309406699E-2"/>
          <c:w val="0.51474420695896084"/>
          <c:h val="0.84934902014254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Рентгенологических исследований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13000">
                  <a:srgbClr val="FF0000"/>
                </a:gs>
                <a:gs pos="28000">
                  <a:srgbClr val="FF0000"/>
                </a:gs>
                <a:gs pos="42999">
                  <a:srgbClr val="FFCCFF"/>
                </a:gs>
                <a:gs pos="58000">
                  <a:srgbClr val="FF0000"/>
                </a:gs>
                <a:gs pos="72000">
                  <a:srgbClr val="FF0000"/>
                </a:gs>
                <a:gs pos="87000">
                  <a:srgbClr val="FF0000"/>
                </a:gs>
                <a:gs pos="100000">
                  <a:schemeClr val="bg1">
                    <a:lumMod val="60000"/>
                    <a:lumOff val="40000"/>
                  </a:schemeClr>
                </a:gs>
              </a:gsLst>
              <a:lin ang="2700000" scaled="0"/>
              <a:tileRect/>
            </a:gradFill>
          </c:spPr>
          <c:invertIfNegative val="0"/>
          <c:dLbls>
            <c:dLbl>
              <c:idx val="0"/>
              <c:layout>
                <c:manualLayout>
                  <c:x val="1.6303043826129498E-2"/>
                  <c:y val="-4.9681490788973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104744664224981E-3"/>
                  <c:y val="-4.9681490788973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1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7895</c:v>
                </c:pt>
                <c:pt idx="1">
                  <c:v>9152</c:v>
                </c:pt>
                <c:pt idx="2">
                  <c:v>7767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9C-4F19-8570-1D5A6E8ADB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флюорограмм</c:v>
                </c:pt>
              </c:strCache>
            </c:strRef>
          </c:tx>
          <c:spPr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5.928379573137999E-3"/>
                  <c:y val="0.19624188861644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6284679853499E-3"/>
                  <c:y val="8.1974459801806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62846798535537E-3"/>
                  <c:y val="0.10184705611739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1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6747</c:v>
                </c:pt>
                <c:pt idx="1">
                  <c:v>8476</c:v>
                </c:pt>
                <c:pt idx="2">
                  <c:v>7865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9C-4F19-8570-1D5A6E8ADB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проф. исследований ОГК</c:v>
                </c:pt>
              </c:strCache>
            </c:strRef>
          </c:tx>
          <c:spPr>
            <a:gradFill flip="none" rotWithShape="1">
              <a:gsLst>
                <a:gs pos="0">
                  <a:srgbClr val="003300"/>
                </a:gs>
                <a:gs pos="64000">
                  <a:srgbClr val="003300"/>
                </a:gs>
                <a:gs pos="32001">
                  <a:srgbClr val="003300"/>
                </a:gs>
                <a:gs pos="47000">
                  <a:srgbClr val="66FF66"/>
                </a:gs>
                <a:gs pos="85001">
                  <a:srgbClr val="003300"/>
                </a:gs>
                <a:gs pos="100000">
                  <a:srgbClr val="003300"/>
                </a:gs>
              </a:gsLst>
              <a:lin ang="2700000" scaled="1"/>
              <a:tileRect/>
            </a:gradFill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3300"/>
                  </a:gs>
                  <a:gs pos="64000">
                    <a:srgbClr val="003300"/>
                  </a:gs>
                  <a:gs pos="32001">
                    <a:srgbClr val="003300"/>
                  </a:gs>
                  <a:gs pos="47000">
                    <a:srgbClr val="66FF66"/>
                  </a:gs>
                  <a:gs pos="85001">
                    <a:srgbClr val="003300"/>
                  </a:gs>
                  <a:gs pos="100000">
                    <a:srgbClr val="003300"/>
                  </a:gs>
                </a:gsLst>
                <a:lin ang="2700000" scaled="1"/>
                <a:tileRect/>
              </a:gradFill>
              <a:effectLst>
                <a:outerShdw blurRad="50800" dist="50800" dir="5400000" algn="ctr" rotWithShape="0">
                  <a:schemeClr val="bg1">
                    <a:lumMod val="10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2.51956131858364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6060876522589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20948932844996E-2"/>
                  <c:y val="2.484074539448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1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7097</c:v>
                </c:pt>
                <c:pt idx="1">
                  <c:v>8832</c:v>
                </c:pt>
                <c:pt idx="2">
                  <c:v>8193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9C-4F19-8570-1D5A6E8ADB3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Динамика маммографических исследований</c:v>
                </c:pt>
              </c:strCache>
            </c:strRef>
          </c:tx>
          <c:invertIfNegative val="0"/>
          <c:dLbls>
            <c:spPr>
              <a:solidFill>
                <a:schemeClr val="bg1">
                  <a:lumMod val="1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256</c:v>
                </c:pt>
                <c:pt idx="1">
                  <c:v>639</c:v>
                </c:pt>
                <c:pt idx="2">
                  <c:v>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D5-479C-92B0-E1B5F544D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564864"/>
        <c:axId val="108566400"/>
        <c:axId val="0"/>
      </c:bar3DChart>
      <c:catAx>
        <c:axId val="10856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6600"/>
                </a:solidFill>
              </a:defRPr>
            </a:pPr>
            <a:endParaRPr lang="ru-RU"/>
          </a:p>
        </c:txPr>
        <c:crossAx val="108566400"/>
        <c:crosses val="autoZero"/>
        <c:auto val="1"/>
        <c:lblAlgn val="ctr"/>
        <c:lblOffset val="100"/>
        <c:noMultiLvlLbl val="0"/>
      </c:catAx>
      <c:valAx>
        <c:axId val="10856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6600"/>
                </a:solidFill>
              </a:defRPr>
            </a:pPr>
            <a:endParaRPr lang="ru-RU"/>
          </a:p>
        </c:txPr>
        <c:crossAx val="10856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778919522480693"/>
          <c:y val="0.14287155511811023"/>
          <c:w val="0.33777957911305839"/>
          <c:h val="0.71603389920681748"/>
        </c:manualLayout>
      </c:layout>
      <c:overlay val="0"/>
      <c:txPr>
        <a:bodyPr/>
        <a:lstStyle/>
        <a:p>
          <a:pPr>
            <a:defRPr b="1">
              <a:solidFill>
                <a:srgbClr val="0066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8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gradFill rotWithShape="0">
          <a:gsLst>
            <a:gs pos="0">
              <a:schemeClr val="tx2">
                <a:lumMod val="9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ln w="12700">
          <a:solidFill>
            <a:schemeClr val="tx1"/>
          </a:solidFill>
          <a:prstDash val="solid"/>
        </a:ln>
      </c:spPr>
    </c:sideWall>
    <c:backWall>
      <c:thickness val="0"/>
      <c:spPr>
        <a:gradFill rotWithShape="0">
          <a:gsLst>
            <a:gs pos="0">
              <a:schemeClr val="tx2">
                <a:lumMod val="9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984126984126985"/>
          <c:y val="5.2757793764988008E-2"/>
          <c:w val="0.56190476190476191"/>
          <c:h val="0.808153477218225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родилось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699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141</c:v>
                </c:pt>
                <c:pt idx="1">
                  <c:v>105</c:v>
                </c:pt>
                <c:pt idx="2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C6-43E6-A135-8B44DCF4497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умерло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 w="1699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561</c:v>
                </c:pt>
                <c:pt idx="1">
                  <c:v>438</c:v>
                </c:pt>
                <c:pt idx="2">
                  <c:v>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C6-43E6-A135-8B44DCF44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7739520"/>
        <c:axId val="110518272"/>
        <c:axId val="0"/>
      </c:bar3DChart>
      <c:catAx>
        <c:axId val="5773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2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9" b="1" i="0" u="none" strike="noStrike" baseline="0">
                <a:solidFill>
                  <a:srgbClr val="0066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0518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518272"/>
        <c:scaling>
          <c:orientation val="minMax"/>
        </c:scaling>
        <c:delete val="0"/>
        <c:axPos val="l"/>
        <c:majorGridlines>
          <c:spPr>
            <a:ln w="424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AA8456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2000" baseline="0" dirty="0">
                    <a:solidFill>
                      <a:srgbClr val="006600"/>
                    </a:solidFill>
                  </a:rPr>
                  <a:t>численность, чел</a:t>
                </a:r>
              </a:p>
            </c:rich>
          </c:tx>
          <c:layout>
            <c:manualLayout>
              <c:xMode val="edge"/>
              <c:yMode val="edge"/>
              <c:x val="1.9047619047619049E-2"/>
              <c:y val="0.20623495016859544"/>
            </c:manualLayout>
          </c:layout>
          <c:overlay val="0"/>
          <c:spPr>
            <a:noFill/>
            <a:ln w="339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2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9" b="1" i="0" u="none" strike="noStrike" baseline="0">
                <a:solidFill>
                  <a:srgbClr val="0066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7739520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74920631161706297"/>
          <c:y val="0.41486815927368509"/>
          <c:w val="0.24444440685515811"/>
          <c:h val="0.17026386826201884"/>
        </c:manualLayout>
      </c:layout>
      <c:overlay val="0"/>
      <c:spPr>
        <a:noFill/>
        <a:ln w="4249">
          <a:solidFill>
            <a:schemeClr val="tx1"/>
          </a:solidFill>
          <a:prstDash val="solid"/>
        </a:ln>
      </c:spPr>
      <c:txPr>
        <a:bodyPr/>
        <a:lstStyle/>
        <a:p>
          <a:pPr>
            <a:defRPr sz="2215" b="1" i="0" u="none" strike="noStrike" baseline="0">
              <a:solidFill>
                <a:srgbClr val="0066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5817661806076"/>
          <c:y val="1.6740670777980499E-2"/>
          <c:w val="0.70462609906421392"/>
          <c:h val="0.82265896552353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3169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val="800080"/>
                  </a:gs>
                  <a:gs pos="100000">
                    <a:srgbClr val="FF99CC"/>
                  </a:gs>
                </a:gsLst>
                <a:lin ang="5400000" scaled="1"/>
              </a:gra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3B-4DC8-9061-BABDAEE5A973}"/>
              </c:ext>
            </c:extLst>
          </c:dPt>
          <c:dPt>
            <c:idx val="1"/>
            <c:invertIfNegative val="0"/>
            <c:bubble3D val="0"/>
            <c:spPr>
              <a:gradFill rotWithShape="0">
                <a:gsLst>
                  <a:gs pos="0">
                    <a:srgbClr val="0000FF"/>
                  </a:gs>
                  <a:gs pos="100000">
                    <a:srgbClr val="00CCFF"/>
                  </a:gs>
                </a:gsLst>
                <a:lin ang="5400000" scaled="1"/>
              </a:gra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3B-4DC8-9061-BABDAEE5A973}"/>
              </c:ext>
            </c:extLst>
          </c:dPt>
          <c:dPt>
            <c:idx val="2"/>
            <c:invertIfNegative val="0"/>
            <c:bubble3D val="0"/>
            <c:spPr>
              <a:gradFill rotWithShape="0">
                <a:gsLst>
                  <a:gs pos="0">
                    <a:srgbClr val="003300"/>
                  </a:gs>
                  <a:gs pos="100000">
                    <a:srgbClr val="00FF00"/>
                  </a:gs>
                </a:gsLst>
                <a:lin ang="5400000" scaled="1"/>
              </a:gra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3B-4DC8-9061-BABDAEE5A9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8351</c:v>
                </c:pt>
                <c:pt idx="1">
                  <c:v>8034</c:v>
                </c:pt>
                <c:pt idx="2">
                  <c:v>7716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E3B-4DC8-9061-BABDAEE5A97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169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E3B-4DC8-9061-BABDAEE5A973}"/>
              </c:ext>
            </c:extLst>
          </c:dPt>
          <c:dPt>
            <c:idx val="2"/>
            <c:invertIfNegative val="0"/>
            <c:bubble3D val="0"/>
            <c:spPr>
              <a:solidFill>
                <a:schemeClr val="hlink"/>
              </a:soli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E3B-4DC8-9061-BABDAEE5A973}"/>
              </c:ext>
            </c:extLst>
          </c:dPt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E3B-4DC8-9061-BABDAEE5A97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169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E3B-4DC8-9061-BABDAEE5A9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E3B-4DC8-9061-BABDAEE5A973}"/>
              </c:ext>
            </c:extLst>
          </c:dPt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E3B-4DC8-9061-BABDAEE5A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949056"/>
        <c:axId val="107963136"/>
      </c:barChart>
      <c:catAx>
        <c:axId val="10794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963136"/>
        <c:crosses val="autoZero"/>
        <c:auto val="1"/>
        <c:lblAlgn val="ctr"/>
        <c:lblOffset val="100"/>
        <c:noMultiLvlLbl val="0"/>
      </c:catAx>
      <c:valAx>
        <c:axId val="10796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49056"/>
        <c:crosses val="autoZero"/>
        <c:crossBetween val="between"/>
      </c:valAx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rgbClr val="0066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291303926917969E-2"/>
          <c:y val="2.2848716472943245E-2"/>
          <c:w val="0.88393421585721232"/>
          <c:h val="0.975074283211346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14"/>
          <c:dPt>
            <c:idx val="0"/>
            <c:bubble3D val="0"/>
            <c:spPr>
              <a:gradFill>
                <a:gsLst>
                  <a:gs pos="0">
                    <a:srgbClr val="002060"/>
                  </a:gs>
                  <a:gs pos="50000">
                    <a:srgbClr val="0000FF"/>
                  </a:gs>
                  <a:gs pos="100000">
                    <a:schemeClr val="tx1"/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0E-4E19-9445-2EE38534D4A9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990099"/>
                  </a:gs>
                  <a:gs pos="50000">
                    <a:srgbClr val="FF00FF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0E-4E19-9445-2EE38534D4A9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0E-4E19-9445-2EE38534D4A9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003300"/>
                  </a:gs>
                  <a:gs pos="50000">
                    <a:srgbClr val="006600"/>
                  </a:gs>
                  <a:gs pos="100000">
                    <a:srgbClr val="00FFCC"/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0E-4E19-9445-2EE38534D4A9}"/>
              </c:ext>
            </c:extLst>
          </c:dPt>
          <c:dLbls>
            <c:dLbl>
              <c:idx val="0"/>
              <c:layout>
                <c:manualLayout>
                  <c:x val="-4.1222464568658024E-2"/>
                  <c:y val="-0.1366022862782254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B0E-4E19-9445-2EE38534D4A9}"/>
                </c:ext>
              </c:extLst>
            </c:dLbl>
            <c:dLbl>
              <c:idx val="1"/>
              <c:layout>
                <c:manualLayout>
                  <c:x val="-7.1900186451141976E-2"/>
                  <c:y val="3.2610565524050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B0E-4E19-9445-2EE38534D4A9}"/>
                </c:ext>
              </c:extLst>
            </c:dLbl>
            <c:dLbl>
              <c:idx val="2"/>
              <c:layout>
                <c:manualLayout>
                  <c:x val="1.7892432666009601E-2"/>
                  <c:y val="-9.50467351931894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12,04%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412964096387816"/>
                      <c:h val="6.802686040808102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2B0E-4E19-9445-2EE38534D4A9}"/>
                </c:ext>
              </c:extLst>
            </c:dLbl>
            <c:dLbl>
              <c:idx val="3"/>
              <c:layout>
                <c:manualLayout>
                  <c:x val="0.14825241876256529"/>
                  <c:y val="-3.08972872505634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B0E-4E19-9445-2EE38534D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3300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Болезни органов дыхания</c:v>
                </c:pt>
                <c:pt idx="1">
                  <c:v>Болезни костно-мышечной системы</c:v>
                </c:pt>
                <c:pt idx="2">
                  <c:v>Травмы</c:v>
                </c:pt>
                <c:pt idx="3">
                  <c:v>Болезни органов кровообращения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12.2</c:v>
                </c:pt>
                <c:pt idx="2">
                  <c:v>12.04</c:v>
                </c:pt>
                <c:pt idx="3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B0E-4E19-9445-2EE38534D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2.1460171603281678E-2"/>
          <c:y val="0.78092055303380092"/>
          <c:w val="0.95809101764638516"/>
          <c:h val="0.1983078865362507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6600"/>
          </a:solidFill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5817661806076"/>
          <c:y val="1.6740670777980499E-2"/>
          <c:w val="0.70462609906421392"/>
          <c:h val="0.82265896552353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3169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val="800080"/>
                  </a:gs>
                  <a:gs pos="100000">
                    <a:srgbClr val="FF99CC"/>
                  </a:gs>
                </a:gsLst>
                <a:lin ang="5400000" scaled="1"/>
              </a:gra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86-479B-A1F4-27FE04D01398}"/>
              </c:ext>
            </c:extLst>
          </c:dPt>
          <c:dPt>
            <c:idx val="1"/>
            <c:invertIfNegative val="0"/>
            <c:bubble3D val="0"/>
            <c:spPr>
              <a:gradFill rotWithShape="0">
                <a:gsLst>
                  <a:gs pos="0">
                    <a:srgbClr val="0000FF"/>
                  </a:gs>
                  <a:gs pos="100000">
                    <a:srgbClr val="00CCFF"/>
                  </a:gs>
                </a:gsLst>
                <a:lin ang="5400000" scaled="1"/>
              </a:gra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86-479B-A1F4-27FE04D01398}"/>
              </c:ext>
            </c:extLst>
          </c:dPt>
          <c:dPt>
            <c:idx val="2"/>
            <c:invertIfNegative val="0"/>
            <c:bubble3D val="0"/>
            <c:spPr>
              <a:gradFill rotWithShape="0">
                <a:gsLst>
                  <a:gs pos="0">
                    <a:srgbClr val="003300"/>
                  </a:gs>
                  <a:gs pos="100000">
                    <a:srgbClr val="00FF00"/>
                  </a:gs>
                </a:gsLst>
                <a:lin ang="5400000" scaled="1"/>
              </a:gra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86-479B-A1F4-27FE04D013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I группа</c:v>
                </c:pt>
                <c:pt idx="1">
                  <c:v>II группа</c:v>
                </c:pt>
                <c:pt idx="2">
                  <c:v>III группа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839</c:v>
                </c:pt>
                <c:pt idx="1">
                  <c:v>1413</c:v>
                </c:pt>
                <c:pt idx="2">
                  <c:v>1481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586-479B-A1F4-27FE04D0139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169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586-479B-A1F4-27FE04D01398}"/>
              </c:ext>
            </c:extLst>
          </c:dPt>
          <c:dPt>
            <c:idx val="2"/>
            <c:invertIfNegative val="0"/>
            <c:bubble3D val="0"/>
            <c:spPr>
              <a:solidFill>
                <a:schemeClr val="hlink"/>
              </a:soli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586-479B-A1F4-27FE04D01398}"/>
              </c:ext>
            </c:extLst>
          </c:dPt>
          <c:cat>
            <c:strRef>
              <c:f>Sheet1!$B$1:$D$1</c:f>
              <c:strCache>
                <c:ptCount val="3"/>
                <c:pt idx="0">
                  <c:v>I группа</c:v>
                </c:pt>
                <c:pt idx="1">
                  <c:v>II группа</c:v>
                </c:pt>
                <c:pt idx="2">
                  <c:v>III группа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586-479B-A1F4-27FE04D0139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169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586-479B-A1F4-27FE04D0139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316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586-479B-A1F4-27FE04D01398}"/>
              </c:ext>
            </c:extLst>
          </c:dPt>
          <c:cat>
            <c:strRef>
              <c:f>Sheet1!$B$1:$D$1</c:f>
              <c:strCache>
                <c:ptCount val="3"/>
                <c:pt idx="0">
                  <c:v>I группа</c:v>
                </c:pt>
                <c:pt idx="1">
                  <c:v>II группа</c:v>
                </c:pt>
                <c:pt idx="2">
                  <c:v>III группа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586-479B-A1F4-27FE04D01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9429504"/>
        <c:axId val="129431040"/>
      </c:barChart>
      <c:catAx>
        <c:axId val="12942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431040"/>
        <c:crosses val="autoZero"/>
        <c:auto val="1"/>
        <c:lblAlgn val="ctr"/>
        <c:lblOffset val="100"/>
        <c:noMultiLvlLbl val="0"/>
      </c:catAx>
      <c:valAx>
        <c:axId val="12943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429504"/>
        <c:crosses val="autoZero"/>
        <c:crossBetween val="between"/>
      </c:valAx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rgbClr val="0066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61346595017709"/>
          <c:y val="1.3735310086917143E-3"/>
          <c:w val="0.89219813782874036"/>
          <c:h val="0.79558475428736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0"/>
            <c:bubble3D val="0"/>
            <c:explosion val="2"/>
            <c:spPr>
              <a:gradFill>
                <a:gsLst>
                  <a:gs pos="0">
                    <a:srgbClr val="CC0000"/>
                  </a:gs>
                  <a:gs pos="50000">
                    <a:srgbClr val="FF00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14-46D7-8B03-132712CFEB68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00FF"/>
                  </a:gs>
                  <a:gs pos="50000">
                    <a:srgbClr val="0070C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14-46D7-8B03-132712CFEB68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808000">
                      <a:lumMod val="60000"/>
                      <a:lumOff val="40000"/>
                    </a:srgbClr>
                  </a:gs>
                  <a:gs pos="50000">
                    <a:srgbClr val="FFCC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14-46D7-8B03-132712CFEB68}"/>
              </c:ext>
            </c:extLst>
          </c:dPt>
          <c:dLbls>
            <c:dLbl>
              <c:idx val="0"/>
              <c:layout>
                <c:manualLayout>
                  <c:x val="-8.6203912748836278E-2"/>
                  <c:y val="-0.19426820443374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14-46D7-8B03-132712CFEB68}"/>
                </c:ext>
              </c:extLst>
            </c:dLbl>
            <c:dLbl>
              <c:idx val="1"/>
              <c:layout>
                <c:manualLayout>
                  <c:x val="4.0759343357350319E-2"/>
                  <c:y val="0.11018576764743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14-46D7-8B03-132712CFEB68}"/>
                </c:ext>
              </c:extLst>
            </c:dLbl>
            <c:dLbl>
              <c:idx val="2"/>
              <c:layout>
                <c:manualLayout>
                  <c:x val="-2.9125204233168792E-2"/>
                  <c:y val="-4.0240127640138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14-46D7-8B03-132712CFEB68}"/>
                </c:ext>
              </c:extLst>
            </c:dLbl>
            <c:dLbl>
              <c:idx val="3"/>
              <c:layout>
                <c:manualLayout>
                  <c:x val="3.6409940944881897E-3"/>
                  <c:y val="-1.43772339471859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214-46D7-8B03-132712CFEB68}"/>
                </c:ext>
              </c:extLst>
            </c:dLbl>
            <c:dLbl>
              <c:idx val="4"/>
              <c:layout>
                <c:manualLayout>
                  <c:x val="0.11964615042773025"/>
                  <c:y val="-9.95099547343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14-46D7-8B03-132712CFEB68}"/>
                </c:ext>
              </c:extLst>
            </c:dLbl>
            <c:dLbl>
              <c:idx val="5"/>
              <c:layout>
                <c:manualLayout>
                  <c:x val="2.5775651279651327E-2"/>
                  <c:y val="-1.240048419528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14-46D7-8B03-132712CFEB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66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3300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Болезни системы кровообращения</c:v>
                </c:pt>
                <c:pt idx="1">
                  <c:v>Новообразования</c:v>
                </c:pt>
                <c:pt idx="2">
                  <c:v>Болезни нервной системы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32.6</c:v>
                </c:pt>
                <c:pt idx="1">
                  <c:v>25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214-46D7-8B03-132712CFE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 b="1" i="0" baseline="0">
                <a:solidFill>
                  <a:srgbClr val="0066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baseline="0">
                <a:solidFill>
                  <a:srgbClr val="0066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baseline="0">
                <a:solidFill>
                  <a:srgbClr val="0066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153101934542885"/>
          <c:w val="1"/>
          <c:h val="0.38468980654571144"/>
        </c:manualLayout>
      </c:layout>
      <c:overlay val="0"/>
      <c:txPr>
        <a:bodyPr/>
        <a:lstStyle/>
        <a:p>
          <a:pPr>
            <a:defRPr sz="1800" b="1" i="0" baseline="0">
              <a:solidFill>
                <a:srgbClr val="0066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</c:spPr>
    </c:floor>
    <c:sideWall>
      <c:thickness val="0"/>
      <c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</c:spPr>
    </c:sideWall>
    <c:backWall>
      <c:thickness val="0"/>
      <c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</c:spPr>
    </c:backWall>
    <c:plotArea>
      <c:layout>
        <c:manualLayout>
          <c:layoutTarget val="inner"/>
          <c:xMode val="edge"/>
          <c:yMode val="edge"/>
          <c:x val="0.11710662752871513"/>
          <c:y val="4.258912309406699E-2"/>
          <c:w val="0.6180235479341134"/>
          <c:h val="0.84934902014254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МЭК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13000">
                  <a:srgbClr val="FF0000"/>
                </a:gs>
                <a:gs pos="28000">
                  <a:srgbClr val="FF0000"/>
                </a:gs>
                <a:gs pos="42999">
                  <a:srgbClr val="FFCCFF"/>
                </a:gs>
                <a:gs pos="58000">
                  <a:srgbClr val="FF0000"/>
                </a:gs>
                <a:gs pos="72000">
                  <a:srgbClr val="FF0000"/>
                </a:gs>
                <a:gs pos="87000">
                  <a:srgbClr val="FF0000"/>
                </a:gs>
                <a:gs pos="100000">
                  <a:schemeClr val="bg1">
                    <a:lumMod val="60000"/>
                    <a:lumOff val="40000"/>
                  </a:schemeClr>
                </a:gs>
              </a:gsLst>
              <a:lin ang="2700000" scaled="0"/>
              <a:tileRect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2053109.87</c:v>
                </c:pt>
                <c:pt idx="1">
                  <c:v>1234680</c:v>
                </c:pt>
                <c:pt idx="2">
                  <c:v>3982809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10-42CB-BD32-E27B353870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МЭЭ</c:v>
                </c:pt>
              </c:strCache>
            </c:strRef>
          </c:tx>
          <c:spPr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700000" scaled="1"/>
              <a:tileRect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422445.51</c:v>
                </c:pt>
                <c:pt idx="1">
                  <c:v>678730</c:v>
                </c:pt>
                <c:pt idx="2">
                  <c:v>472357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10-42CB-BD32-E27B353870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ЭКМП</c:v>
                </c:pt>
              </c:strCache>
            </c:strRef>
          </c:tx>
          <c:spPr>
            <a:gradFill flip="none" rotWithShape="1">
              <a:gsLst>
                <a:gs pos="0">
                  <a:srgbClr val="003300"/>
                </a:gs>
                <a:gs pos="64000">
                  <a:srgbClr val="003300"/>
                </a:gs>
                <a:gs pos="32001">
                  <a:srgbClr val="003300"/>
                </a:gs>
                <a:gs pos="47000">
                  <a:srgbClr val="66FF66"/>
                </a:gs>
                <a:gs pos="85001">
                  <a:srgbClr val="003300"/>
                </a:gs>
                <a:gs pos="100000">
                  <a:srgbClr val="003300"/>
                </a:gs>
              </a:gsLst>
              <a:lin ang="2700000" scaled="1"/>
              <a:tileRect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515460.03</c:v>
                </c:pt>
                <c:pt idx="1">
                  <c:v>472357</c:v>
                </c:pt>
                <c:pt idx="2">
                  <c:v>1302115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10-42CB-BD32-E27B35387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124288"/>
        <c:axId val="90161152"/>
        <c:axId val="0"/>
      </c:bar3DChart>
      <c:catAx>
        <c:axId val="9012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6600"/>
                </a:solidFill>
              </a:defRPr>
            </a:pPr>
            <a:endParaRPr lang="ru-RU"/>
          </a:p>
        </c:txPr>
        <c:crossAx val="90161152"/>
        <c:crosses val="autoZero"/>
        <c:auto val="1"/>
        <c:lblAlgn val="ctr"/>
        <c:lblOffset val="100"/>
        <c:noMultiLvlLbl val="0"/>
      </c:catAx>
      <c:valAx>
        <c:axId val="9016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006600"/>
                </a:solidFill>
              </a:defRPr>
            </a:pPr>
            <a:endParaRPr lang="ru-RU"/>
          </a:p>
        </c:txPr>
        <c:crossAx val="9012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88650335147947"/>
          <c:y val="0.10737752634508081"/>
          <c:w val="0.20724259804466169"/>
          <c:h val="0.69145002059709737"/>
        </c:manualLayout>
      </c:layout>
      <c:overlay val="0"/>
      <c:txPr>
        <a:bodyPr/>
        <a:lstStyle/>
        <a:p>
          <a:pPr>
            <a:defRPr sz="2000" b="1">
              <a:solidFill>
                <a:srgbClr val="0066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38484612820805E-2"/>
          <c:y val="6.2989032964591259E-4"/>
          <c:w val="0.79056146539273375"/>
          <c:h val="0.9993701096703537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671386652650172E-2"/>
          <c:y val="2.2796529169106506E-2"/>
          <c:w val="0.78321117915002914"/>
          <c:h val="0.651472044030029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5050"/>
                </a:gs>
                <a:gs pos="100000">
                  <a:srgbClr val="FF0000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2.66777080791209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CD-4B54-9789-E86FAE62DD50}"/>
                </c:ext>
              </c:extLst>
            </c:dLbl>
            <c:dLbl>
              <c:idx val="1"/>
              <c:layout>
                <c:manualLayout>
                  <c:x val="-1.6303043826129498E-2"/>
                  <c:y val="-2.2926836313220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CD-4B54-9789-E86FAE62DD50}"/>
                </c:ext>
              </c:extLst>
            </c:dLbl>
            <c:dLbl>
              <c:idx val="2"/>
              <c:layout>
                <c:manualLayout>
                  <c:x val="-1.3338854039560496E-2"/>
                  <c:y val="-2.9179609853189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CD-4B54-9789-E86FAE62DD50}"/>
                </c:ext>
              </c:extLst>
            </c:dLbl>
            <c:dLbl>
              <c:idx val="3"/>
              <c:layout>
                <c:manualLayout>
                  <c:x val="-1.0374664252991552E-2"/>
                  <c:y val="-3.1263867699845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CD-4B54-9789-E86FAE62DD50}"/>
                </c:ext>
              </c:extLst>
            </c:dLbl>
            <c:dLbl>
              <c:idx val="4"/>
              <c:layout>
                <c:manualLayout>
                  <c:x val="-8.892569359706998E-3"/>
                  <c:y val="-6.252773539969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CD-4B54-9789-E86FAE62DD50}"/>
                </c:ext>
              </c:extLst>
            </c:dLbl>
            <c:dLbl>
              <c:idx val="6"/>
              <c:layout>
                <c:manualLayout>
                  <c:x val="2.9641897865688906E-3"/>
                  <c:y val="-3.126386769984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FF-4B75-8F80-80CC13847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Умерло всего</c:v>
                </c:pt>
                <c:pt idx="1">
                  <c:v>Б-ни системы кровообращения</c:v>
                </c:pt>
                <c:pt idx="2">
                  <c:v>Новообращения</c:v>
                </c:pt>
                <c:pt idx="3">
                  <c:v>Травмы и отравления</c:v>
                </c:pt>
                <c:pt idx="4">
                  <c:v>Б-ни мочевыд. сист</c:v>
                </c:pt>
                <c:pt idx="5">
                  <c:v>Б-ни органов дыхания</c:v>
                </c:pt>
                <c:pt idx="6">
                  <c:v>Б-ни органов пищеварения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561</c:v>
                </c:pt>
                <c:pt idx="1">
                  <c:v>178</c:v>
                </c:pt>
                <c:pt idx="2">
                  <c:v>33</c:v>
                </c:pt>
                <c:pt idx="3">
                  <c:v>28</c:v>
                </c:pt>
                <c:pt idx="4">
                  <c:v>5</c:v>
                </c:pt>
                <c:pt idx="5">
                  <c:v>19</c:v>
                </c:pt>
                <c:pt idx="6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CD-4B54-9789-E86FAE62DD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gradFill>
              <a:gsLst>
                <a:gs pos="0">
                  <a:srgbClr val="0000FF"/>
                </a:gs>
                <a:gs pos="5000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6677708079120992E-2"/>
                  <c:y val="-7.2949024632973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CD-4B54-9789-E86FAE62DD50}"/>
                </c:ext>
              </c:extLst>
            </c:dLbl>
            <c:dLbl>
              <c:idx val="1"/>
              <c:layout>
                <c:manualLayout>
                  <c:x val="1.4820948932844996E-2"/>
                  <c:y val="-3.334812554650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CD-4B54-9789-E86FAE62DD50}"/>
                </c:ext>
              </c:extLst>
            </c:dLbl>
            <c:dLbl>
              <c:idx val="2"/>
              <c:layout>
                <c:manualLayout>
                  <c:x val="2.9641897865689995E-3"/>
                  <c:y val="-1.56318517925273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 baseline="0">
                      <a:solidFill>
                        <a:srgbClr val="0000F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2459619332679193E-2"/>
                      <c:h val="5.6014511686286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BCD-4B54-9789-E86FAE62DD50}"/>
                </c:ext>
              </c:extLst>
            </c:dLbl>
            <c:dLbl>
              <c:idx val="3"/>
              <c:layout>
                <c:manualLayout>
                  <c:x val="0"/>
                  <c:y val="-1.4589804926594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CD-4B54-9789-E86FAE62DD50}"/>
                </c:ext>
              </c:extLst>
            </c:dLbl>
            <c:dLbl>
              <c:idx val="4"/>
              <c:layout>
                <c:manualLayout>
                  <c:x val="4.446284679853499E-3"/>
                  <c:y val="-2.9179609853189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CD-4B54-9789-E86FAE62DD50}"/>
                </c:ext>
              </c:extLst>
            </c:dLbl>
            <c:dLbl>
              <c:idx val="5"/>
              <c:layout>
                <c:manualLayout>
                  <c:x val="1.4820948932844889E-2"/>
                  <c:y val="-1.667406277325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4D-4D5A-921C-FF935A1C0B8B}"/>
                </c:ext>
              </c:extLst>
            </c:dLbl>
            <c:dLbl>
              <c:idx val="6"/>
              <c:layout>
                <c:manualLayout>
                  <c:x val="1.4820948932844996E-2"/>
                  <c:y val="-1.2505547079938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FF-4B75-8F80-80CC13847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baseline="0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Умерло всего</c:v>
                </c:pt>
                <c:pt idx="1">
                  <c:v>Б-ни системы кровообращения</c:v>
                </c:pt>
                <c:pt idx="2">
                  <c:v>Новообращения</c:v>
                </c:pt>
                <c:pt idx="3">
                  <c:v>Травмы и отравления</c:v>
                </c:pt>
                <c:pt idx="4">
                  <c:v>Б-ни мочевыд. сист</c:v>
                </c:pt>
                <c:pt idx="5">
                  <c:v>Б-ни органов дыхания</c:v>
                </c:pt>
                <c:pt idx="6">
                  <c:v>Б-ни органов пищеварения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438</c:v>
                </c:pt>
                <c:pt idx="1">
                  <c:v>154</c:v>
                </c:pt>
                <c:pt idx="2">
                  <c:v>29</c:v>
                </c:pt>
                <c:pt idx="3">
                  <c:v>27</c:v>
                </c:pt>
                <c:pt idx="4">
                  <c:v>18</c:v>
                </c:pt>
                <c:pt idx="5">
                  <c:v>18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CD-4B54-9789-E86FAE62DD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chemeClr val="bg1">
                    <a:lumMod val="90000"/>
                    <a:lumOff val="10000"/>
                  </a:schemeClr>
                </a:gs>
                <a:gs pos="100000">
                  <a:srgbClr val="006600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5.3355416158241964E-2"/>
                  <c:y val="-2.0842578466563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CD-4B54-9789-E86FAE62DD50}"/>
                </c:ext>
              </c:extLst>
            </c:dLbl>
            <c:dLbl>
              <c:idx val="1"/>
              <c:layout>
                <c:manualLayout>
                  <c:x val="5.483751105152649E-2"/>
                  <c:y val="-2.501109415987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CD-4B54-9789-E86FAE62DD50}"/>
                </c:ext>
              </c:extLst>
            </c:dLbl>
            <c:dLbl>
              <c:idx val="2"/>
              <c:layout>
                <c:manualLayout>
                  <c:x val="1.4820948932844996E-2"/>
                  <c:y val="-1.0421289233281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CD-4B54-9789-E86FAE62DD50}"/>
                </c:ext>
              </c:extLst>
            </c:dLbl>
            <c:dLbl>
              <c:idx val="3"/>
              <c:layout>
                <c:manualLayout>
                  <c:x val="8.892569359706998E-3"/>
                  <c:y val="-2.2926836313220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BCD-4B54-9789-E86FAE62DD50}"/>
                </c:ext>
              </c:extLst>
            </c:dLbl>
            <c:dLbl>
              <c:idx val="4"/>
              <c:layout>
                <c:manualLayout>
                  <c:x val="3.1123992758974494E-2"/>
                  <c:y val="-2.084257846656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BCD-4B54-9789-E86FAE62DD50}"/>
                </c:ext>
              </c:extLst>
            </c:dLbl>
            <c:dLbl>
              <c:idx val="5"/>
              <c:layout>
                <c:manualLayout>
                  <c:x val="2.9641897865689992E-2"/>
                  <c:y val="-6.2527735399691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4D-4D5A-921C-FF935A1C0B8B}"/>
                </c:ext>
              </c:extLst>
            </c:dLbl>
            <c:dLbl>
              <c:idx val="6"/>
              <c:layout>
                <c:manualLayout>
                  <c:x val="4.0016562118681494E-2"/>
                  <c:y val="-6.2527735399691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FF-4B75-8F80-80CC13847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baseline="0">
                    <a:solidFill>
                      <a:srgbClr val="0033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Умерло всего</c:v>
                </c:pt>
                <c:pt idx="1">
                  <c:v>Б-ни системы кровообращения</c:v>
                </c:pt>
                <c:pt idx="2">
                  <c:v>Новообращения</c:v>
                </c:pt>
                <c:pt idx="3">
                  <c:v>Травмы и отравления</c:v>
                </c:pt>
                <c:pt idx="4">
                  <c:v>Б-ни мочевыд. сист</c:v>
                </c:pt>
                <c:pt idx="5">
                  <c:v>Б-ни органов дыхания</c:v>
                </c:pt>
                <c:pt idx="6">
                  <c:v>Б-ни органов пищеварения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417</c:v>
                </c:pt>
                <c:pt idx="1">
                  <c:v>160</c:v>
                </c:pt>
                <c:pt idx="2">
                  <c:v>37</c:v>
                </c:pt>
                <c:pt idx="3">
                  <c:v>23</c:v>
                </c:pt>
                <c:pt idx="4">
                  <c:v>20</c:v>
                </c:pt>
                <c:pt idx="5">
                  <c:v>19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CD-4B54-9789-E86FAE62D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379072"/>
        <c:axId val="57397248"/>
        <c:axId val="0"/>
      </c:bar3DChart>
      <c:catAx>
        <c:axId val="5737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solidFill>
                  <a:srgbClr val="006600"/>
                </a:solidFill>
              </a:defRPr>
            </a:pPr>
            <a:endParaRPr lang="ru-RU"/>
          </a:p>
        </c:txPr>
        <c:crossAx val="57397248"/>
        <c:crosses val="autoZero"/>
        <c:auto val="1"/>
        <c:lblAlgn val="ctr"/>
        <c:lblOffset val="100"/>
        <c:noMultiLvlLbl val="0"/>
      </c:catAx>
      <c:valAx>
        <c:axId val="57397248"/>
        <c:scaling>
          <c:orientation val="minMax"/>
        </c:scaling>
        <c:delete val="0"/>
        <c:axPos val="l"/>
        <c:majorGridlines>
          <c:spPr>
            <a:ln>
              <a:solidFill>
                <a:srgbClr val="0033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006600"/>
                </a:solidFill>
              </a:defRPr>
            </a:pPr>
            <a:endParaRPr lang="ru-RU"/>
          </a:p>
        </c:txPr>
        <c:crossAx val="5737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25664468653811"/>
          <c:y val="0.19309434499817504"/>
          <c:w val="0.11962022893814785"/>
          <c:h val="0.24508328497417489"/>
        </c:manualLayout>
      </c:layout>
      <c:overlay val="0"/>
      <c:txPr>
        <a:bodyPr/>
        <a:lstStyle/>
        <a:p>
          <a:pPr>
            <a:defRPr b="1">
              <a:solidFill>
                <a:srgbClr val="0066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38484612820805E-2"/>
          <c:y val="6.2989032964591259E-4"/>
          <c:w val="0.79056146539273375"/>
          <c:h val="0.9993701096703537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77733840782685"/>
          <c:y val="2.26847505344339E-2"/>
          <c:w val="0.62848572380846568"/>
          <c:h val="0.89895532001366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0">
                    <a:srgbClr val="CC0000"/>
                  </a:gs>
                  <a:gs pos="50000">
                    <a:srgbClr val="FF00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58-48EE-9A08-948F21B789FF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58-48EE-9A08-948F21B789FF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808000">
                      <a:lumMod val="60000"/>
                      <a:lumOff val="40000"/>
                    </a:srgbClr>
                  </a:gs>
                  <a:gs pos="50000">
                    <a:srgbClr val="FFCC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58-48EE-9A08-948F21B789FF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003300"/>
                  </a:gs>
                  <a:gs pos="50000">
                    <a:srgbClr val="0066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58-48EE-9A08-948F21B789FF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990099"/>
                  </a:gs>
                  <a:gs pos="50000">
                    <a:srgbClr val="FF00FF"/>
                  </a:gs>
                  <a:gs pos="100000">
                    <a:srgbClr val="FF99FF"/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158-48EE-9A08-948F21B789FF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FF3300"/>
                  </a:gs>
                  <a:gs pos="49000">
                    <a:srgbClr val="FFC819"/>
                  </a:gs>
                  <a:gs pos="100000">
                    <a:srgbClr val="FF6600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158-48EE-9A08-948F21B789FF}"/>
              </c:ext>
            </c:extLst>
          </c:dPt>
          <c:dLbls>
            <c:dLbl>
              <c:idx val="0"/>
              <c:layout>
                <c:manualLayout>
                  <c:x val="1.3033335529090556E-2"/>
                  <c:y val="-4.577238670672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58-48EE-9A08-948F21B789FF}"/>
                </c:ext>
              </c:extLst>
            </c:dLbl>
            <c:dLbl>
              <c:idx val="1"/>
              <c:layout>
                <c:manualLayout>
                  <c:x val="-3.1272705195981174E-2"/>
                  <c:y val="-3.733055911980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58-48EE-9A08-948F21B789FF}"/>
                </c:ext>
              </c:extLst>
            </c:dLbl>
            <c:dLbl>
              <c:idx val="2"/>
              <c:layout>
                <c:manualLayout>
                  <c:x val="-3.3270639545458567E-3"/>
                  <c:y val="-1.5394504395726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58-48EE-9A08-948F21B789FF}"/>
                </c:ext>
              </c:extLst>
            </c:dLbl>
            <c:dLbl>
              <c:idx val="3"/>
              <c:layout>
                <c:manualLayout>
                  <c:x val="-1.5088539818092975E-2"/>
                  <c:y val="-2.0191590433785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58-48EE-9A08-948F21B789FF}"/>
                </c:ext>
              </c:extLst>
            </c:dLbl>
            <c:dLbl>
              <c:idx val="4"/>
              <c:layout>
                <c:manualLayout>
                  <c:x val="-3.8961378922499269E-2"/>
                  <c:y val="-2.1984736738652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58-48EE-9A08-948F21B789FF}"/>
                </c:ext>
              </c:extLst>
            </c:dLbl>
            <c:dLbl>
              <c:idx val="5"/>
              <c:layout>
                <c:manualLayout>
                  <c:x val="2.5775651279651327E-2"/>
                  <c:y val="-1.240048419528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58-48EE-9A08-948F21B78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3300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Болезни системы кровообращения</c:v>
                </c:pt>
                <c:pt idx="1">
                  <c:v>Новообразования</c:v>
                </c:pt>
                <c:pt idx="2">
                  <c:v>Травмы и отравления</c:v>
                </c:pt>
                <c:pt idx="3">
                  <c:v>Болезни органов пищеварения</c:v>
                </c:pt>
                <c:pt idx="4">
                  <c:v>Болезни органов дыхания</c:v>
                </c:pt>
                <c:pt idx="5">
                  <c:v>Болезни мочевыделительной системы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154</c:v>
                </c:pt>
                <c:pt idx="1">
                  <c:v>29</c:v>
                </c:pt>
                <c:pt idx="2">
                  <c:v>27</c:v>
                </c:pt>
                <c:pt idx="3">
                  <c:v>14</c:v>
                </c:pt>
                <c:pt idx="4">
                  <c:v>18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158-48EE-9A08-948F21B78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66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66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006600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b="1">
                <a:solidFill>
                  <a:srgbClr val="006600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0809515666731815"/>
          <c:w val="0.99643225065616792"/>
          <c:h val="0.29190484333268202"/>
        </c:manualLayout>
      </c:layout>
      <c:overlay val="0"/>
      <c:txPr>
        <a:bodyPr/>
        <a:lstStyle/>
        <a:p>
          <a:pPr>
            <a:defRPr b="1">
              <a:solidFill>
                <a:srgbClr val="0066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6600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38484612820805E-2"/>
          <c:y val="6.2989032964591259E-4"/>
          <c:w val="0.79056146539273375"/>
          <c:h val="0.9993701096703537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20212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5050"/>
                </a:gs>
                <a:gs pos="100000">
                  <a:srgbClr val="FF0000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7.3487205125356446E-3"/>
                  <c:y val="-2.0033492546562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5A-43AA-BEFC-AD52762C01DD}"/>
                </c:ext>
              </c:extLst>
            </c:dLbl>
            <c:dLbl>
              <c:idx val="1"/>
              <c:layout>
                <c:manualLayout>
                  <c:x val="-1.6167185127578417E-2"/>
                  <c:y val="-1.8758320619907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5A-43AA-BEFC-AD52762C01DD}"/>
                </c:ext>
              </c:extLst>
            </c:dLbl>
            <c:dLbl>
              <c:idx val="2"/>
              <c:layout>
                <c:manualLayout>
                  <c:x val="-1.6167185127578417E-2"/>
                  <c:y val="-2.501109415987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69-4A99-9A3F-556135207A76}"/>
                </c:ext>
              </c:extLst>
            </c:dLbl>
            <c:dLbl>
              <c:idx val="3"/>
              <c:layout>
                <c:manualLayout>
                  <c:x val="-2.9394882050143116E-3"/>
                  <c:y val="-2.0842578466563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5A-43AA-BEFC-AD52762C0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Болезни CCC</c:v>
                </c:pt>
                <c:pt idx="1">
                  <c:v>Новообразования</c:v>
                </c:pt>
                <c:pt idx="2">
                  <c:v>Б-ни нервной системы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14-494D-AD40-82EF712BFA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20222</c:v>
                </c:pt>
              </c:strCache>
            </c:strRef>
          </c:tx>
          <c:spPr>
            <a:gradFill>
              <a:gsLst>
                <a:gs pos="0">
                  <a:srgbClr val="0000FF"/>
                </a:gs>
                <a:gs pos="5000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5.8789764100285156E-3"/>
                  <c:y val="-5.2106446166409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5A-43AA-BEFC-AD52762C01DD}"/>
                </c:ext>
              </c:extLst>
            </c:dLbl>
            <c:dLbl>
              <c:idx val="1"/>
              <c:layout>
                <c:manualLayout>
                  <c:x val="1.3227696922564159E-2"/>
                  <c:y val="-4.5853672626440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85A-43AA-BEFC-AD52762C01DD}"/>
                </c:ext>
              </c:extLst>
            </c:dLbl>
            <c:dLbl>
              <c:idx val="2"/>
              <c:layout>
                <c:manualLayout>
                  <c:x val="5.8789764100284619E-3"/>
                  <c:y val="-2.084257846656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5A-43AA-BEFC-AD52762C01DD}"/>
                </c:ext>
              </c:extLst>
            </c:dLbl>
            <c:dLbl>
              <c:idx val="3"/>
              <c:layout>
                <c:manualLayout>
                  <c:x val="-2.9394882050142578E-3"/>
                  <c:y val="-4.376941477978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5A-43AA-BEFC-AD52762C01DD}"/>
                </c:ext>
              </c:extLst>
            </c:dLbl>
            <c:dLbl>
              <c:idx val="4"/>
              <c:layout>
                <c:manualLayout>
                  <c:x val="7.3487205125356446E-3"/>
                  <c:y val="-8.3370313866255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5A-43AA-BEFC-AD52762C01DD}"/>
                </c:ext>
              </c:extLst>
            </c:dLbl>
            <c:dLbl>
              <c:idx val="5"/>
              <c:layout>
                <c:manualLayout>
                  <c:x val="5.87897641002851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5A-43AA-BEFC-AD52762C0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Болезни CCC</c:v>
                </c:pt>
                <c:pt idx="1">
                  <c:v>Новообразования</c:v>
                </c:pt>
                <c:pt idx="2">
                  <c:v>Б-ни нервной системы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14-494D-AD40-82EF712BFA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chemeClr val="bg1">
                    <a:lumMod val="90000"/>
                    <a:lumOff val="10000"/>
                  </a:schemeClr>
                </a:gs>
                <a:gs pos="100000">
                  <a:srgbClr val="006600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939488205014255E-2"/>
                  <c:y val="-2.501109415987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5A-43AA-BEFC-AD52762C01DD}"/>
                </c:ext>
              </c:extLst>
            </c:dLbl>
            <c:dLbl>
              <c:idx val="1"/>
              <c:layout>
                <c:manualLayout>
                  <c:x val="1.9106673332592673E-2"/>
                  <c:y val="-1.250554707993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5A-43AA-BEFC-AD52762C01DD}"/>
                </c:ext>
              </c:extLst>
            </c:dLbl>
            <c:dLbl>
              <c:idx val="2"/>
              <c:layout>
                <c:manualLayout>
                  <c:x val="1.9106673332592621E-2"/>
                  <c:y val="-1.250554707993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5A-43AA-BEFC-AD52762C01DD}"/>
                </c:ext>
              </c:extLst>
            </c:dLbl>
            <c:dLbl>
              <c:idx val="3"/>
              <c:layout>
                <c:manualLayout>
                  <c:x val="3.9683090767692476E-2"/>
                  <c:y val="-1.0421289233281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5A-43AA-BEFC-AD52762C01DD}"/>
                </c:ext>
              </c:extLst>
            </c:dLbl>
            <c:dLbl>
              <c:idx val="4"/>
              <c:layout>
                <c:manualLayout>
                  <c:x val="1.469744102507118E-2"/>
                  <c:y val="-1.4589804926594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5A-43AA-BEFC-AD52762C01DD}"/>
                </c:ext>
              </c:extLst>
            </c:dLbl>
            <c:dLbl>
              <c:idx val="5"/>
              <c:layout>
                <c:manualLayout>
                  <c:x val="1.0288208717549794E-2"/>
                  <c:y val="-1.250554707993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5A-43AA-BEFC-AD52762C0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33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Болезни CCC</c:v>
                </c:pt>
                <c:pt idx="1">
                  <c:v>Новообразования</c:v>
                </c:pt>
                <c:pt idx="2">
                  <c:v>Б-ни нервной системы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43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14-494D-AD40-82EF712BF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254272"/>
        <c:axId val="59255808"/>
        <c:axId val="0"/>
      </c:bar3DChart>
      <c:catAx>
        <c:axId val="5925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solidFill>
                  <a:srgbClr val="006600"/>
                </a:solidFill>
              </a:defRPr>
            </a:pPr>
            <a:endParaRPr lang="ru-RU"/>
          </a:p>
        </c:txPr>
        <c:crossAx val="59255808"/>
        <c:crosses val="autoZero"/>
        <c:auto val="1"/>
        <c:lblAlgn val="ctr"/>
        <c:lblOffset val="100"/>
        <c:noMultiLvlLbl val="0"/>
      </c:catAx>
      <c:valAx>
        <c:axId val="59255808"/>
        <c:scaling>
          <c:orientation val="minMax"/>
        </c:scaling>
        <c:delete val="0"/>
        <c:axPos val="l"/>
        <c:majorGridlines>
          <c:spPr>
            <a:ln>
              <a:solidFill>
                <a:srgbClr val="0033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6600"/>
                </a:solidFill>
              </a:defRPr>
            </a:pPr>
            <a:endParaRPr lang="ru-RU"/>
          </a:p>
        </c:txPr>
        <c:crossAx val="59254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72581750175904"/>
          <c:y val="0.25353782255121043"/>
          <c:w val="0.11801466503721808"/>
          <c:h val="0.26880394453182643"/>
        </c:manualLayout>
      </c:layout>
      <c:overlay val="0"/>
      <c:txPr>
        <a:bodyPr/>
        <a:lstStyle/>
        <a:p>
          <a:pPr>
            <a:defRPr b="1">
              <a:solidFill>
                <a:srgbClr val="0066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rgbClr val="006600"/>
                </a:solidFill>
              </a:defRPr>
            </a:pPr>
            <a:r>
              <a:rPr lang="en-US" dirty="0"/>
              <a:t>20</a:t>
            </a:r>
            <a:r>
              <a:rPr lang="ru-RU" dirty="0"/>
              <a:t>21</a:t>
            </a:r>
            <a:endParaRPr lang="en-US" dirty="0"/>
          </a:p>
        </c:rich>
      </c:tx>
      <c:layout>
        <c:manualLayout>
          <c:xMode val="edge"/>
          <c:yMode val="edge"/>
          <c:x val="0.6479215786723288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38484612820805E-2"/>
          <c:y val="6.2980990100199084E-4"/>
          <c:w val="0.79056146539273398"/>
          <c:h val="0.9993701096703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5"/>
          <c:dPt>
            <c:idx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E9-489F-9D6D-37D9B046BC3E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2060"/>
                  </a:gs>
                  <a:gs pos="50000">
                    <a:srgbClr val="0070C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E9-489F-9D6D-37D9B046BC3E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808000">
                      <a:lumMod val="60000"/>
                      <a:lumOff val="40000"/>
                    </a:srgbClr>
                  </a:gs>
                  <a:gs pos="50000">
                    <a:srgbClr val="FFCC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E9-489F-9D6D-37D9B046BC3E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003300"/>
                  </a:gs>
                  <a:gs pos="50000">
                    <a:srgbClr val="006600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E9-489F-9D6D-37D9B046BC3E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CC0099"/>
                  </a:gs>
                  <a:gs pos="50000">
                    <a:srgbClr val="FF99FF"/>
                  </a:gs>
                  <a:gs pos="100000">
                    <a:srgbClr val="808000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0E9-489F-9D6D-37D9B046BC3E}"/>
              </c:ext>
            </c:extLst>
          </c:dPt>
          <c:dLbls>
            <c:dLbl>
              <c:idx val="0"/>
              <c:layout>
                <c:manualLayout>
                  <c:x val="-0.21437278573985619"/>
                  <c:y val="2.981890901010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500149160381358"/>
                      <c:h val="0.235578983287571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E9-489F-9D6D-37D9B046BC3E}"/>
                </c:ext>
              </c:extLst>
            </c:dLbl>
            <c:dLbl>
              <c:idx val="1"/>
              <c:layout>
                <c:manualLayout>
                  <c:x val="-0.12506133577750619"/>
                  <c:y val="-2.015649054866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786417764281329"/>
                      <c:h val="0.235578983287571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0E9-489F-9D6D-37D9B046BC3E}"/>
                </c:ext>
              </c:extLst>
            </c:dLbl>
            <c:dLbl>
              <c:idx val="2"/>
              <c:layout>
                <c:manualLayout>
                  <c:x val="1.2858653565241722E-7"/>
                  <c:y val="-0.128848381925817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173539359824215"/>
                      <c:h val="0.235578983287571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0E9-489F-9D6D-37D9B046BC3E}"/>
                </c:ext>
              </c:extLst>
            </c:dLbl>
            <c:dLbl>
              <c:idx val="3"/>
              <c:layout>
                <c:manualLayout>
                  <c:x val="2.1229637036214083E-2"/>
                  <c:y val="-7.2473296617836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173539359824218"/>
                      <c:h val="0.235578983287571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0E9-489F-9D6D-37D9B046BC3E}"/>
                </c:ext>
              </c:extLst>
            </c:dLbl>
            <c:dLbl>
              <c:idx val="4"/>
              <c:layout>
                <c:manualLayout>
                  <c:x val="7.6271875141445164E-2"/>
                  <c:y val="-2.00326947799450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0E9-489F-9D6D-37D9B046BC3E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0033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</c:v>
                </c:pt>
                <c:pt idx="1">
                  <c:v>Болезни системы органов дыхания</c:v>
                </c:pt>
                <c:pt idx="2">
                  <c:v>Болезни мочеполовой системы</c:v>
                </c:pt>
                <c:pt idx="3">
                  <c:v>Болезни костно-мышечной системы</c:v>
                </c:pt>
                <c:pt idx="4">
                  <c:v>Болезни органов пищеварения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357</c:v>
                </c:pt>
                <c:pt idx="1">
                  <c:v>197.7</c:v>
                </c:pt>
                <c:pt idx="2">
                  <c:v>72.5</c:v>
                </c:pt>
                <c:pt idx="3">
                  <c:v>120.3</c:v>
                </c:pt>
                <c:pt idx="4">
                  <c:v>80.900000000000006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0E9-489F-9D6D-37D9B046B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0.13016</cdr:x>
      <cdr:y>0.14928</cdr:y>
    </cdr:from>
    <cdr:to>
      <cdr:x>0.25491</cdr:x>
      <cdr:y>0.20886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7199" y="754826"/>
          <a:ext cx="1042031" cy="301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FF0000"/>
              </a:solidFill>
            </a:rPr>
            <a:t>21312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0.13962</cdr:x>
      <cdr:y>0.34456</cdr:y>
    </cdr:from>
    <cdr:to>
      <cdr:x>0.24544</cdr:x>
      <cdr:y>0.42447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66261" y="1742190"/>
          <a:ext cx="883907" cy="404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006600"/>
              </a:solidFill>
            </a:rPr>
            <a:t>4436</a:t>
          </a:r>
          <a:endParaRPr lang="ru-RU" sz="1600" b="1" dirty="0">
            <a:solidFill>
              <a:srgbClr val="006600"/>
            </a:solidFill>
          </a:endParaRPr>
        </a:p>
      </cdr:txBody>
    </cdr:sp>
  </cdr:relSizeAnchor>
  <cdr:relSizeAnchor xmlns:cdr="http://schemas.openxmlformats.org/drawingml/2006/chartDrawing">
    <cdr:from>
      <cdr:x>0.12407</cdr:x>
      <cdr:y>0.72477</cdr:y>
    </cdr:from>
    <cdr:to>
      <cdr:x>0.22989</cdr:x>
      <cdr:y>0.79598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36380" y="3664675"/>
          <a:ext cx="883907" cy="360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990099"/>
              </a:solidFill>
            </a:rPr>
            <a:t>8212</a:t>
          </a:r>
          <a:endParaRPr lang="ru-RU" sz="1600" b="1" dirty="0">
            <a:solidFill>
              <a:srgbClr val="990099"/>
            </a:solidFill>
          </a:endParaRPr>
        </a:p>
      </cdr:txBody>
    </cdr:sp>
  </cdr:relSizeAnchor>
  <cdr:relSizeAnchor xmlns:cdr="http://schemas.openxmlformats.org/drawingml/2006/chartDrawing">
    <cdr:from>
      <cdr:x>0.34483</cdr:x>
      <cdr:y>0.15665</cdr:y>
    </cdr:from>
    <cdr:to>
      <cdr:x>0.44828</cdr:x>
      <cdr:y>0.2222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880320" y="792088"/>
          <a:ext cx="864111" cy="331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FF0000"/>
              </a:solidFill>
            </a:rPr>
            <a:t>2</a:t>
          </a:r>
          <a:r>
            <a:rPr lang="en-US" sz="1600" b="1" dirty="0">
              <a:solidFill>
                <a:srgbClr val="FF0000"/>
              </a:solidFill>
            </a:rPr>
            <a:t>1071</a:t>
          </a:r>
          <a:endParaRPr lang="ru-RU" sz="1600" b="1" dirty="0">
            <a:solidFill>
              <a:srgbClr val="FF0000"/>
            </a:solidFill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0.34763</cdr:x>
      <cdr:y>0.37027</cdr:y>
    </cdr:from>
    <cdr:to>
      <cdr:x>0.4569</cdr:x>
      <cdr:y>0.44812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903728" y="1872210"/>
          <a:ext cx="912696" cy="393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006600"/>
              </a:solidFill>
            </a:rPr>
            <a:t>4348</a:t>
          </a:r>
          <a:endParaRPr lang="ru-RU" sz="1600" b="1" dirty="0">
            <a:solidFill>
              <a:srgbClr val="006600"/>
            </a:solidFill>
          </a:endParaRPr>
        </a:p>
      </cdr:txBody>
    </cdr:sp>
  </cdr:relSizeAnchor>
  <cdr:relSizeAnchor xmlns:cdr="http://schemas.openxmlformats.org/drawingml/2006/chartDrawing">
    <cdr:from>
      <cdr:x>0.35166</cdr:x>
      <cdr:y>0.53064</cdr:y>
    </cdr:from>
    <cdr:to>
      <cdr:x>0.44362</cdr:x>
      <cdr:y>0.5976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937378" y="2683104"/>
          <a:ext cx="768136" cy="338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en-US" sz="1600" b="1" kern="1200" dirty="0">
              <a:solidFill>
                <a:srgbClr val="0000FF"/>
              </a:solidFill>
              <a:latin typeface="Verdana" pitchFamily="34" charset="0"/>
            </a:rPr>
            <a:t>13318</a:t>
          </a:r>
          <a:endParaRPr lang="ru-RU" sz="1600" b="1" kern="1200" dirty="0">
            <a:solidFill>
              <a:srgbClr val="0000FF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0.35345</cdr:x>
      <cdr:y>0.74288</cdr:y>
    </cdr:from>
    <cdr:to>
      <cdr:x>0.44828</cdr:x>
      <cdr:y>0.79984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952328" y="3756229"/>
          <a:ext cx="792123" cy="28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990099"/>
              </a:solidFill>
            </a:rPr>
            <a:t>7753</a:t>
          </a:r>
          <a:endParaRPr lang="ru-RU" sz="1600" b="1" dirty="0">
            <a:solidFill>
              <a:srgbClr val="990099"/>
            </a:solidFill>
          </a:endParaRPr>
        </a:p>
      </cdr:txBody>
    </cdr:sp>
  </cdr:relSizeAnchor>
  <cdr:relSizeAnchor xmlns:cdr="http://schemas.openxmlformats.org/drawingml/2006/chartDrawing">
    <cdr:from>
      <cdr:x>0.52153</cdr:x>
      <cdr:y>0.17089</cdr:y>
    </cdr:from>
    <cdr:to>
      <cdr:x>0.631</cdr:x>
      <cdr:y>0.35174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="" xmlns:a16="http://schemas.microsoft.com/office/drawing/2014/main" id="{60C65066-83B2-43D3-AAC0-F1005AB6F47F}"/>
            </a:ext>
          </a:extLst>
        </cdr:cNvPr>
        <cdr:cNvSpPr txBox="1"/>
      </cdr:nvSpPr>
      <cdr:spPr>
        <a:xfrm xmlns:a="http://schemas.openxmlformats.org/drawingml/2006/main">
          <a:off x="4356298" y="8640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0.5431</cdr:x>
      <cdr:y>0.15665</cdr:y>
    </cdr:from>
    <cdr:to>
      <cdr:x>0.64656</cdr:x>
      <cdr:y>0.22786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="" xmlns:a16="http://schemas.microsoft.com/office/drawing/2014/main" id="{DD5CBF06-6B38-442E-BFA5-1A5A20D01A61}"/>
            </a:ext>
          </a:extLst>
        </cdr:cNvPr>
        <cdr:cNvSpPr txBox="1"/>
      </cdr:nvSpPr>
      <cdr:spPr>
        <a:xfrm xmlns:a="http://schemas.openxmlformats.org/drawingml/2006/main">
          <a:off x="4536504" y="792088"/>
          <a:ext cx="864194" cy="360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FF0000"/>
              </a:solidFill>
            </a:rPr>
            <a:t>2</a:t>
          </a:r>
          <a:r>
            <a:rPr lang="en-US" sz="1600" b="1" dirty="0">
              <a:solidFill>
                <a:srgbClr val="FF0000"/>
              </a:solidFill>
            </a:rPr>
            <a:t>1039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0.55172</cdr:x>
      <cdr:y>0.35603</cdr:y>
    </cdr:from>
    <cdr:to>
      <cdr:x>0.6638</cdr:x>
      <cdr:y>0.44147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="" xmlns:a16="http://schemas.microsoft.com/office/drawing/2014/main" id="{6BC20FA3-EC90-4838-B43D-67B1049DC2F6}"/>
            </a:ext>
          </a:extLst>
        </cdr:cNvPr>
        <cdr:cNvSpPr txBox="1"/>
      </cdr:nvSpPr>
      <cdr:spPr>
        <a:xfrm xmlns:a="http://schemas.openxmlformats.org/drawingml/2006/main">
          <a:off x="4608512" y="1800200"/>
          <a:ext cx="936196" cy="432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006600"/>
              </a:solidFill>
            </a:rPr>
            <a:t>4103</a:t>
          </a:r>
          <a:endParaRPr lang="ru-RU" sz="1600" b="1" dirty="0">
            <a:solidFill>
              <a:srgbClr val="006600"/>
            </a:solidFill>
          </a:endParaRPr>
        </a:p>
      </cdr:txBody>
    </cdr:sp>
  </cdr:relSizeAnchor>
  <cdr:relSizeAnchor xmlns:cdr="http://schemas.openxmlformats.org/drawingml/2006/chartDrawing">
    <cdr:from>
      <cdr:x>0.56034</cdr:x>
      <cdr:y>0.54116</cdr:y>
    </cdr:from>
    <cdr:to>
      <cdr:x>0.65231</cdr:x>
      <cdr:y>0.63468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="" xmlns:a16="http://schemas.microsoft.com/office/drawing/2014/main" id="{60D9C218-E1E8-4A03-961B-B9377108BAD1}"/>
            </a:ext>
          </a:extLst>
        </cdr:cNvPr>
        <cdr:cNvSpPr txBox="1"/>
      </cdr:nvSpPr>
      <cdr:spPr>
        <a:xfrm xmlns:a="http://schemas.openxmlformats.org/drawingml/2006/main">
          <a:off x="4680520" y="2736304"/>
          <a:ext cx="768218" cy="472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en-US" sz="1600" b="1" kern="1200" dirty="0">
              <a:solidFill>
                <a:srgbClr val="0000FF"/>
              </a:solidFill>
              <a:latin typeface="Verdana" pitchFamily="34" charset="0"/>
            </a:rPr>
            <a:t>13247</a:t>
          </a:r>
          <a:endParaRPr lang="ru-RU" sz="1600" b="1" kern="1200" dirty="0">
            <a:solidFill>
              <a:srgbClr val="0000FF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0.56034</cdr:x>
      <cdr:y>0.74054</cdr:y>
    </cdr:from>
    <cdr:to>
      <cdr:x>0.66379</cdr:x>
      <cdr:y>0.81175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="" xmlns:a16="http://schemas.microsoft.com/office/drawing/2014/main" id="{E8086909-DA43-4451-B4F7-8B4C67365E6D}"/>
            </a:ext>
          </a:extLst>
        </cdr:cNvPr>
        <cdr:cNvSpPr txBox="1"/>
      </cdr:nvSpPr>
      <cdr:spPr>
        <a:xfrm xmlns:a="http://schemas.openxmlformats.org/drawingml/2006/main">
          <a:off x="4680520" y="374441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990099"/>
              </a:solidFill>
            </a:rPr>
            <a:t>7792</a:t>
          </a:r>
          <a:endParaRPr lang="ru-RU" sz="1600" b="1" dirty="0">
            <a:solidFill>
              <a:srgbClr val="990099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0.58778</cdr:x>
      <cdr:y>0.00792</cdr:y>
    </cdr:from>
    <cdr:to>
      <cdr:x>0.69604</cdr:x>
      <cdr:y>0.08877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4579" y="42329"/>
          <a:ext cx="914393" cy="432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rgbClr val="003300"/>
              </a:solidFill>
            </a:rPr>
            <a:t>100</a:t>
          </a:r>
          <a:r>
            <a:rPr lang="ru-RU" sz="1600" b="1" dirty="0">
              <a:solidFill>
                <a:srgbClr val="003300"/>
              </a:solidFill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0.54286</cdr:y>
    </cdr:from>
    <cdr:to>
      <cdr:x>0.05738</cdr:x>
      <cdr:y>0.72427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251520" y="2736304"/>
          <a:ext cx="5040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rgbClr val="006600"/>
              </a:solidFill>
            </a:rPr>
            <a:t>Уд. вес,%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0.7434</cdr:x>
      <cdr:y>0.11936</cdr:y>
    </cdr:from>
    <cdr:to>
      <cdr:x>0.88866</cdr:x>
      <cdr:y>0.18186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48546" y="608411"/>
          <a:ext cx="576148" cy="318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2060"/>
              </a:solidFill>
            </a:rPr>
            <a:t>98%</a:t>
          </a:r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0.50019</cdr:x>
      <cdr:y>0.1359</cdr:y>
    </cdr:from>
    <cdr:to>
      <cdr:x>0.73535</cdr:x>
      <cdr:y>0.24527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="" xmlns:a16="http://schemas.microsoft.com/office/drawing/2014/main" id="{42A8AD02-9B77-4ED4-90CF-C1CF10D1F097}"/>
            </a:ext>
          </a:extLst>
        </cdr:cNvPr>
        <cdr:cNvSpPr txBox="1"/>
      </cdr:nvSpPr>
      <cdr:spPr>
        <a:xfrm xmlns:a="http://schemas.openxmlformats.org/drawingml/2006/main">
          <a:off x="1983928" y="692692"/>
          <a:ext cx="932720" cy="557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sz="1600" b="1" kern="1200" dirty="0">
              <a:solidFill>
                <a:srgbClr val="002060"/>
              </a:solidFill>
              <a:latin typeface="Verdana" pitchFamily="34" charset="0"/>
            </a:rPr>
            <a:t>100%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0.38998</cdr:y>
    </cdr:from>
    <cdr:to>
      <cdr:x>0.04049</cdr:x>
      <cdr:y>0.54005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376264"/>
          <a:ext cx="3600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>
              <a:solidFill>
                <a:srgbClr val="006600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DA6068-31CD-43B3-BC46-29EFD4D46353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78648D-7B48-4CC1-A856-5B9D5B61A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4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B7ACEF9-71E1-40BD-8FEA-6A4CB50DC8ED}" type="slidenum">
              <a:rPr lang="ru-RU" sz="1200" smtClean="0"/>
              <a:pPr eaLnBrk="1" hangingPunct="1"/>
              <a:t>25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50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8CF5-AD7C-4D0B-AD09-FC88E86F8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4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27842-FFDD-4912-AA13-CB0D7DFA2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5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81B3-E5B2-454F-90F9-CDD0B7303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98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5B3FD-5A69-4B0E-8FF4-504F114A8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5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BD686-CD43-4A6C-8BD5-489E02CF5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5A37-08E2-4D06-87AA-2319C43DE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5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B95F-870E-434C-8766-7C0938769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4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2D31-854C-47E7-B856-74E348F56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1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2B15E-5D95-4853-B603-98A0C8D5B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22AD-2EE0-40E8-B6F2-1816A0372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0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0F7B6-BA90-41F6-AC02-B2ED26BE7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5320-935D-4EDE-BA45-AF0C1D565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5C9E4-2B87-4B9D-8F6A-1EAD189C9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5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40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786C831-9EEE-4E49-AFAF-1D53E55E2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40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-243408"/>
            <a:ext cx="8675687" cy="1224483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>
                <a:solidFill>
                  <a:srgbClr val="003300"/>
                </a:solidFill>
              </a:rPr>
              <a:t/>
            </a:r>
            <a:br>
              <a:rPr lang="ru-RU" sz="3800" dirty="0">
                <a:solidFill>
                  <a:srgbClr val="003300"/>
                </a:solidFill>
              </a:rPr>
            </a:br>
            <a:r>
              <a:rPr lang="ru-RU" sz="3800" dirty="0">
                <a:solidFill>
                  <a:srgbClr val="003300"/>
                </a:solidFill>
              </a:rPr>
              <a:t/>
            </a:r>
            <a:br>
              <a:rPr lang="ru-RU" sz="3800" dirty="0">
                <a:solidFill>
                  <a:srgbClr val="003300"/>
                </a:solidFill>
              </a:rPr>
            </a:br>
            <a:r>
              <a:rPr lang="ru-RU" sz="3800" dirty="0">
                <a:solidFill>
                  <a:srgbClr val="003300"/>
                </a:solidFill>
              </a:rPr>
              <a:t/>
            </a:r>
            <a:br>
              <a:rPr lang="ru-RU" sz="3800" dirty="0">
                <a:solidFill>
                  <a:srgbClr val="003300"/>
                </a:solidFill>
              </a:rPr>
            </a:br>
            <a:r>
              <a:rPr lang="ru-RU" sz="3800" dirty="0">
                <a:solidFill>
                  <a:srgbClr val="003300"/>
                </a:solidFill>
              </a:rPr>
              <a:t/>
            </a:r>
            <a:br>
              <a:rPr lang="ru-RU" sz="3800" dirty="0">
                <a:solidFill>
                  <a:srgbClr val="003300"/>
                </a:solidFill>
              </a:rPr>
            </a:br>
            <a:r>
              <a:rPr lang="ru-RU" sz="2400" dirty="0">
                <a:solidFill>
                  <a:srgbClr val="003300"/>
                </a:solidFill>
                <a:effectLst/>
              </a:rPr>
              <a:t>Тамбовское областное государственное бюджетное учреждение здравоохранения  «Жердевская ЦРБ»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868863"/>
            <a:ext cx="8569325" cy="1774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Доклад главного врача по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итогам работы здравоохранения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Жердевского района за 202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г.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495" y="1196752"/>
            <a:ext cx="4426501" cy="333690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077" y="1196752"/>
            <a:ext cx="4264491" cy="331987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22495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579"/>
            <a:ext cx="8229600" cy="656126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dirty="0">
                <a:solidFill>
                  <a:srgbClr val="003300"/>
                </a:solidFill>
                <a:effectLst/>
              </a:rPr>
              <a:t>Анализ количества посещений</a:t>
            </a:r>
          </a:p>
        </p:txBody>
      </p:sp>
      <p:graphicFrame>
        <p:nvGraphicFramePr>
          <p:cNvPr id="77992" name="Group 1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915863"/>
              </p:ext>
            </p:extLst>
          </p:nvPr>
        </p:nvGraphicFramePr>
        <p:xfrm>
          <a:off x="323528" y="877089"/>
          <a:ext cx="8506964" cy="5858954"/>
        </p:xfrm>
        <a:graphic>
          <a:graphicData uri="http://schemas.openxmlformats.org/drawingml/2006/table">
            <a:tbl>
              <a:tblPr/>
              <a:tblGrid>
                <a:gridCol w="1275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4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548441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85857631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0100">
                  <a:extLst>
                    <a:ext uri="{9D8B030D-6E8A-4147-A177-3AD203B41FA5}">
                      <a16:colId xmlns="" xmlns:a16="http://schemas.microsoft.com/office/drawing/2014/main" val="1560552673"/>
                    </a:ext>
                  </a:extLst>
                </a:gridCol>
              </a:tblGrid>
              <a:tr h="51320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Специальность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Всего посещений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В т.ч. сельских жителей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На дому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Хирург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12403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13232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4820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4793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Онколог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Акушер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гинеколог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5828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6458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1477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1753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Педиатры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24112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24205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26858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4701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5545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7039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2845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Офтальмолог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6934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7352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7852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2638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2831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Отоларинголог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6697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8033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8749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4618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0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Фтизиатр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2188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3952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1954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0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Невролог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12416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13313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1467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4579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4667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5819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Психиатр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10056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9265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2184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2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Нарколог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5427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5554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5323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2514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2861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Дерматовенеролог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7883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8664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8818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2927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>
                <a:solidFill>
                  <a:srgbClr val="003300"/>
                </a:solidFill>
                <a:effectLst/>
              </a:rPr>
              <a:t>Удельный вес посещений в связи с заболеваниями и с профилактической целью в 2021-2023гг.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288785"/>
              </p:ext>
            </p:extLst>
          </p:nvPr>
        </p:nvGraphicFramePr>
        <p:xfrm>
          <a:off x="251520" y="1556792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06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7813"/>
            <a:ext cx="8784976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dirty="0">
                <a:solidFill>
                  <a:srgbClr val="003300"/>
                </a:solidFill>
                <a:effectLst/>
              </a:rPr>
              <a:t>Работа педиатрической службы</a:t>
            </a:r>
            <a:br>
              <a:rPr lang="ru-RU" sz="2500" dirty="0">
                <a:solidFill>
                  <a:srgbClr val="003300"/>
                </a:solidFill>
                <a:effectLst/>
              </a:rPr>
            </a:br>
            <a:r>
              <a:rPr lang="ru-RU" sz="2500" dirty="0">
                <a:solidFill>
                  <a:srgbClr val="003300"/>
                </a:solidFill>
                <a:effectLst/>
              </a:rPr>
              <a:t/>
            </a:r>
            <a:br>
              <a:rPr lang="ru-RU" sz="2500" dirty="0">
                <a:solidFill>
                  <a:srgbClr val="003300"/>
                </a:solidFill>
                <a:effectLst/>
              </a:rPr>
            </a:br>
            <a:r>
              <a:rPr lang="ru-RU" sz="2500" b="1" dirty="0">
                <a:solidFill>
                  <a:srgbClr val="006600"/>
                </a:solidFill>
                <a:effectLst/>
              </a:rPr>
              <a:t>Общая заболеваемость    Структура заболеваемости</a:t>
            </a: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489955"/>
              </p:ext>
            </p:extLst>
          </p:nvPr>
        </p:nvGraphicFramePr>
        <p:xfrm>
          <a:off x="5004048" y="1052736"/>
          <a:ext cx="3917702" cy="54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818891" y="2002712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</a:rPr>
              <a:t>43,3%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932040" y="3416958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</a:rPr>
              <a:t>18,9%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684765" y="1939335"/>
            <a:ext cx="970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</a:rPr>
              <a:t>9,3%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2116" y="1783227"/>
            <a:ext cx="184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390068"/>
            <a:ext cx="477835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новорожденных – 458,6</a:t>
            </a:r>
            <a:r>
              <a:rPr lang="ru-RU" sz="2200" dirty="0">
                <a:solidFill>
                  <a:srgbClr val="006600"/>
                </a:solidFill>
              </a:rPr>
              <a:t>%</a:t>
            </a:r>
            <a:r>
              <a:rPr lang="ru-RU" sz="1600" dirty="0">
                <a:solidFill>
                  <a:srgbClr val="006600"/>
                </a:solidFill>
              </a:rPr>
              <a:t>о</a:t>
            </a:r>
          </a:p>
          <a:p>
            <a:pPr algn="ctr"/>
            <a:endParaRPr lang="ru-RU" sz="2200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20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дети до года – 1719,7 %</a:t>
            </a:r>
            <a:r>
              <a:rPr lang="ru-RU" sz="160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о</a:t>
            </a:r>
          </a:p>
          <a:p>
            <a:pPr algn="ctr"/>
            <a:endParaRPr lang="ru-RU" sz="2200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20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в возрасте 0-14 лет -  2146%</a:t>
            </a:r>
            <a:r>
              <a:rPr lang="ru-RU" sz="160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о</a:t>
            </a:r>
          </a:p>
          <a:p>
            <a:pPr algn="ctr"/>
            <a:endParaRPr lang="ru-RU" sz="2200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20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в возрасте 15-17 лет – 2394,7 %</a:t>
            </a:r>
            <a:r>
              <a:rPr lang="ru-RU" sz="160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о</a:t>
            </a:r>
          </a:p>
          <a:p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84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1"/>
            <a:ext cx="8784976" cy="864096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dirty="0">
                <a:solidFill>
                  <a:srgbClr val="003300"/>
                </a:solidFill>
                <a:effectLst/>
              </a:rPr>
              <a:t>Работа педиатрической службы</a:t>
            </a:r>
            <a:br>
              <a:rPr lang="ru-RU" sz="2500" dirty="0">
                <a:solidFill>
                  <a:srgbClr val="003300"/>
                </a:solidFill>
                <a:effectLst/>
              </a:rPr>
            </a:br>
            <a:endParaRPr lang="ru-RU" sz="2500" dirty="0">
              <a:solidFill>
                <a:srgbClr val="003300"/>
              </a:solidFill>
              <a:effectLst/>
            </a:endParaRP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859172"/>
              </p:ext>
            </p:extLst>
          </p:nvPr>
        </p:nvGraphicFramePr>
        <p:xfrm>
          <a:off x="346897" y="1296143"/>
          <a:ext cx="391770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6136" y="1700808"/>
            <a:ext cx="184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981889"/>
            <a:ext cx="4248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Структура детской инвалидности,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5001" y="4293096"/>
            <a:ext cx="30963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Количество детей инвалидов </a:t>
            </a:r>
          </a:p>
          <a:p>
            <a:pPr algn="ctr"/>
            <a:endParaRPr lang="ru-RU" sz="2400" dirty="0">
              <a:solidFill>
                <a:srgbClr val="006600"/>
              </a:solidFill>
            </a:endParaRPr>
          </a:p>
          <a:p>
            <a:pPr algn="ctr"/>
            <a:r>
              <a:rPr lang="ru-RU" sz="2400" dirty="0">
                <a:solidFill>
                  <a:srgbClr val="006600"/>
                </a:solidFill>
              </a:rPr>
              <a:t>2021 – 67 </a:t>
            </a:r>
          </a:p>
          <a:p>
            <a:pPr algn="ctr"/>
            <a:r>
              <a:rPr lang="ru-RU" sz="2400" dirty="0">
                <a:solidFill>
                  <a:srgbClr val="006600"/>
                </a:solidFill>
              </a:rPr>
              <a:t>2022 – 71</a:t>
            </a:r>
          </a:p>
          <a:p>
            <a:pPr algn="ctr"/>
            <a:r>
              <a:rPr lang="ru-RU" sz="2400" dirty="0">
                <a:solidFill>
                  <a:srgbClr val="006600"/>
                </a:solidFill>
              </a:rPr>
              <a:t>2023 – </a:t>
            </a:r>
            <a:r>
              <a:rPr lang="ru-RU" sz="2400" dirty="0" smtClean="0">
                <a:solidFill>
                  <a:srgbClr val="006600"/>
                </a:solidFill>
              </a:rPr>
              <a:t>77</a:t>
            </a:r>
            <a:endParaRPr lang="ru-RU" sz="2400" dirty="0">
              <a:solidFill>
                <a:srgbClr val="006600"/>
              </a:solidFill>
            </a:endParaRPr>
          </a:p>
          <a:p>
            <a:pPr algn="ctr"/>
            <a:endParaRPr lang="ru-RU" sz="2400" dirty="0">
              <a:solidFill>
                <a:srgbClr val="006600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992420"/>
            <a:ext cx="4138469" cy="307911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1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3"/>
          </a:xfrm>
        </p:spPr>
        <p:txBody>
          <a:bodyPr/>
          <a:lstStyle/>
          <a:p>
            <a:r>
              <a:rPr lang="ru-RU" sz="2500" dirty="0">
                <a:solidFill>
                  <a:srgbClr val="003300"/>
                </a:solidFill>
                <a:effectLst/>
              </a:rPr>
              <a:t>Выполнение объемов стационарной помощи</a:t>
            </a:r>
            <a:r>
              <a:rPr lang="ru-RU" sz="2500" dirty="0"/>
              <a:t/>
            </a:r>
            <a:br>
              <a:rPr lang="ru-RU" sz="2500" dirty="0"/>
            </a:br>
            <a:endParaRPr lang="ru-RU" sz="2500" dirty="0">
              <a:solidFill>
                <a:srgbClr val="FFCC00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85218385"/>
              </p:ext>
            </p:extLst>
          </p:nvPr>
        </p:nvGraphicFramePr>
        <p:xfrm>
          <a:off x="323528" y="1500173"/>
          <a:ext cx="4976425" cy="509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83137910"/>
              </p:ext>
            </p:extLst>
          </p:nvPr>
        </p:nvGraphicFramePr>
        <p:xfrm>
          <a:off x="5076056" y="1500173"/>
          <a:ext cx="3966318" cy="509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2564904"/>
            <a:ext cx="461665" cy="251126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800" dirty="0">
                <a:solidFill>
                  <a:srgbClr val="006600"/>
                </a:solidFill>
              </a:rPr>
              <a:t>Количество случаев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6319" y="1028054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006600"/>
                </a:solidFill>
              </a:rPr>
              <a:t>Дневной стационар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417" y="1028054"/>
            <a:ext cx="396631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6600"/>
                </a:solidFill>
              </a:rPr>
              <a:t>Круглосуточный</a:t>
            </a:r>
            <a:r>
              <a:rPr lang="ru-RU" sz="1800" b="1" dirty="0">
                <a:solidFill>
                  <a:srgbClr val="FFCC00"/>
                </a:solidFill>
              </a:rPr>
              <a:t> </a:t>
            </a:r>
            <a:r>
              <a:rPr lang="ru-RU" sz="1800" b="1" dirty="0">
                <a:solidFill>
                  <a:srgbClr val="006600"/>
                </a:solidFill>
              </a:rPr>
              <a:t>стационар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48276" y="1939307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2684" y="1892475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100%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54416" y="2242628"/>
            <a:ext cx="1103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114,1%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5640" y="2191586"/>
            <a:ext cx="88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42728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dirty="0">
                <a:solidFill>
                  <a:srgbClr val="003300"/>
                </a:solidFill>
                <a:effectLst/>
              </a:rPr>
              <a:t>Круглосуточный стационар</a:t>
            </a:r>
          </a:p>
        </p:txBody>
      </p:sp>
      <p:graphicFrame>
        <p:nvGraphicFramePr>
          <p:cNvPr id="13546" name="Group 2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4265"/>
              </p:ext>
            </p:extLst>
          </p:nvPr>
        </p:nvGraphicFramePr>
        <p:xfrm>
          <a:off x="323850" y="1014929"/>
          <a:ext cx="8569325" cy="5649278"/>
        </p:xfrm>
        <a:graphic>
          <a:graphicData uri="http://schemas.openxmlformats.org/drawingml/2006/table">
            <a:tbl>
              <a:tblPr/>
              <a:tblGrid>
                <a:gridCol w="434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9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50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52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8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Количество коек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 ЦРБ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Шпикуловская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 больница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Работа койки по району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328,1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287,1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 ЦРБ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285,3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280,9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Шпикуловская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 больница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453,1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Оборот койки по району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 ЦРБ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Шпикуловская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 больница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49,8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Среднее пребывание по району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 ЦРБ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Шпикуловская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 больница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Летальность по району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 ЦРБ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Шпикуловская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 больница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81946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dirty="0">
                <a:solidFill>
                  <a:srgbClr val="003300"/>
                </a:solidFill>
                <a:effectLst/>
              </a:rPr>
              <a:t>Дневной стационар</a:t>
            </a:r>
          </a:p>
        </p:txBody>
      </p:sp>
      <p:graphicFrame>
        <p:nvGraphicFramePr>
          <p:cNvPr id="14567" name="Group 2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974692"/>
              </p:ext>
            </p:extLst>
          </p:nvPr>
        </p:nvGraphicFramePr>
        <p:xfrm>
          <a:off x="287337" y="836711"/>
          <a:ext cx="8569325" cy="5781403"/>
        </p:xfrm>
        <a:graphic>
          <a:graphicData uri="http://schemas.openxmlformats.org/drawingml/2006/table">
            <a:tbl>
              <a:tblPr/>
              <a:tblGrid>
                <a:gridCol w="434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59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8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50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50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5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2021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2022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2023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Количество коек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 ЦРБ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Работа койки по району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361,0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 ЦРБ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361,0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316,8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0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Оборот койки по району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40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 ЦРБ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40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Среднее пребывание по району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7,93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640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- ЦРБ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7,93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3850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646"/>
            <a:ext cx="8229600" cy="702915"/>
          </a:xfrm>
        </p:spPr>
        <p:txBody>
          <a:bodyPr/>
          <a:lstStyle/>
          <a:p>
            <a:r>
              <a:rPr lang="ru-RU" sz="2500" dirty="0">
                <a:solidFill>
                  <a:srgbClr val="003300"/>
                </a:solidFill>
                <a:effectLst/>
              </a:rPr>
              <a:t>Структура больных по стационару за 2021-2023 </a:t>
            </a:r>
            <a:r>
              <a:rPr lang="ru-RU" sz="2500" dirty="0" err="1">
                <a:solidFill>
                  <a:srgbClr val="003300"/>
                </a:solidFill>
                <a:effectLst/>
              </a:rPr>
              <a:t>гг</a:t>
            </a:r>
            <a:endParaRPr lang="ru-RU" sz="2500" dirty="0">
              <a:solidFill>
                <a:srgbClr val="003300"/>
              </a:solidFill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76535035"/>
              </p:ext>
            </p:extLst>
          </p:nvPr>
        </p:nvGraphicFramePr>
        <p:xfrm>
          <a:off x="251520" y="764704"/>
          <a:ext cx="889248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7221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792088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dirty="0">
                <a:solidFill>
                  <a:srgbClr val="003300"/>
                </a:solidFill>
                <a:effectLst/>
              </a:rPr>
              <a:t>Рентгенодиагностическая работа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96383712"/>
              </p:ext>
            </p:extLst>
          </p:nvPr>
        </p:nvGraphicFramePr>
        <p:xfrm>
          <a:off x="467544" y="1268760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140" y="1268760"/>
            <a:ext cx="430887" cy="3888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b="1" dirty="0">
                <a:solidFill>
                  <a:srgbClr val="006600"/>
                </a:solidFill>
              </a:rPr>
              <a:t>Количество исследований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720079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dirty="0">
                <a:solidFill>
                  <a:srgbClr val="003300"/>
                </a:solidFill>
                <a:effectLst/>
              </a:rPr>
              <a:t>Ультразвуковые исследования</a:t>
            </a:r>
          </a:p>
        </p:txBody>
      </p:sp>
      <p:graphicFrame>
        <p:nvGraphicFramePr>
          <p:cNvPr id="87110" name="Group 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178825"/>
              </p:ext>
            </p:extLst>
          </p:nvPr>
        </p:nvGraphicFramePr>
        <p:xfrm>
          <a:off x="467544" y="1052733"/>
          <a:ext cx="8424936" cy="3240364"/>
        </p:xfrm>
        <a:graphic>
          <a:graphicData uri="http://schemas.openxmlformats.org/drawingml/2006/table">
            <a:tbl>
              <a:tblPr/>
              <a:tblGrid>
                <a:gridCol w="3820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88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68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5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Вид исследования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УЗИ всего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8190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10561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11117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5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УЗИ брюшной полости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2048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2259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2579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УЗИ женских половых органов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1110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1451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1664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-243408"/>
            <a:ext cx="8675687" cy="1224483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>
                <a:solidFill>
                  <a:srgbClr val="003300"/>
                </a:solidFill>
              </a:rPr>
              <a:t/>
            </a:r>
            <a:br>
              <a:rPr lang="ru-RU" sz="3800" dirty="0">
                <a:solidFill>
                  <a:srgbClr val="003300"/>
                </a:solidFill>
              </a:rPr>
            </a:br>
            <a:r>
              <a:rPr lang="ru-RU" sz="3800" dirty="0">
                <a:solidFill>
                  <a:srgbClr val="003300"/>
                </a:solidFill>
              </a:rPr>
              <a:t/>
            </a:r>
            <a:br>
              <a:rPr lang="ru-RU" sz="3800" dirty="0">
                <a:solidFill>
                  <a:srgbClr val="003300"/>
                </a:solidFill>
              </a:rPr>
            </a:br>
            <a:r>
              <a:rPr lang="ru-RU" sz="3800" dirty="0">
                <a:solidFill>
                  <a:srgbClr val="003300"/>
                </a:solidFill>
              </a:rPr>
              <a:t/>
            </a:r>
            <a:br>
              <a:rPr lang="ru-RU" sz="3800" dirty="0">
                <a:solidFill>
                  <a:srgbClr val="003300"/>
                </a:solidFill>
              </a:rPr>
            </a:br>
            <a:r>
              <a:rPr lang="ru-RU" sz="3800" dirty="0">
                <a:solidFill>
                  <a:srgbClr val="003300"/>
                </a:solidFill>
              </a:rPr>
              <a:t/>
            </a:r>
            <a:br>
              <a:rPr lang="ru-RU" sz="3800" dirty="0">
                <a:solidFill>
                  <a:srgbClr val="003300"/>
                </a:solidFill>
              </a:rPr>
            </a:br>
            <a:r>
              <a:rPr lang="ru-RU" sz="2400" dirty="0">
                <a:solidFill>
                  <a:srgbClr val="003300"/>
                </a:solidFill>
                <a:effectLst/>
              </a:rPr>
              <a:t>Тамбовское областное государственное бюджетное учреждение здравоохранения  «</a:t>
            </a:r>
            <a:r>
              <a:rPr lang="ru-RU" sz="2400" dirty="0" err="1">
                <a:solidFill>
                  <a:srgbClr val="003300"/>
                </a:solidFill>
                <a:effectLst/>
              </a:rPr>
              <a:t>Жердевская</a:t>
            </a:r>
            <a:r>
              <a:rPr lang="ru-RU" sz="2400" dirty="0">
                <a:solidFill>
                  <a:srgbClr val="003300"/>
                </a:solidFill>
                <a:effectLst/>
              </a:rPr>
              <a:t> ЦРБ»</a:t>
            </a:r>
            <a:endParaRPr lang="ru-RU" sz="2400" dirty="0">
              <a:solidFill>
                <a:srgbClr val="CCCC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099044"/>
            <a:ext cx="2736304" cy="237626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119881"/>
            <a:ext cx="2808312" cy="237626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099044"/>
            <a:ext cx="2808312" cy="237626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6224" y="3573016"/>
            <a:ext cx="87129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6600"/>
                </a:solidFill>
                <a:latin typeface="+mj-lt"/>
              </a:rPr>
              <a:t>Структура ТОГБУЗ «</a:t>
            </a:r>
            <a:r>
              <a:rPr lang="ru-RU" sz="1800" b="1" dirty="0" err="1">
                <a:solidFill>
                  <a:srgbClr val="006600"/>
                </a:solidFill>
                <a:latin typeface="+mj-lt"/>
              </a:rPr>
              <a:t>Жердевской</a:t>
            </a:r>
            <a:r>
              <a:rPr lang="ru-RU" sz="1800" b="1" dirty="0">
                <a:solidFill>
                  <a:srgbClr val="006600"/>
                </a:solidFill>
                <a:latin typeface="+mj-lt"/>
              </a:rPr>
              <a:t> ЦРБ» включает:</a:t>
            </a:r>
          </a:p>
          <a:p>
            <a:endParaRPr lang="ru-RU" sz="1800" b="1" dirty="0">
              <a:solidFill>
                <a:srgbClr val="006600"/>
              </a:solidFill>
              <a:latin typeface="+mj-lt"/>
            </a:endParaRP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006600"/>
                </a:solidFill>
                <a:latin typeface="+mj-lt"/>
              </a:rPr>
              <a:t>Поликлинику на 468 посещений в смену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006600"/>
                </a:solidFill>
                <a:latin typeface="+mj-lt"/>
              </a:rPr>
              <a:t>Стационары на 11</a:t>
            </a:r>
            <a:r>
              <a:rPr lang="en-US" sz="1800" b="1" dirty="0">
                <a:solidFill>
                  <a:srgbClr val="006600"/>
                </a:solidFill>
                <a:latin typeface="+mj-lt"/>
              </a:rPr>
              <a:t>4</a:t>
            </a:r>
            <a:r>
              <a:rPr lang="ru-RU" sz="1800" b="1" dirty="0">
                <a:solidFill>
                  <a:srgbClr val="006600"/>
                </a:solidFill>
                <a:latin typeface="+mj-lt"/>
              </a:rPr>
              <a:t> коек, из которых </a:t>
            </a:r>
            <a:r>
              <a:rPr lang="en-US" sz="1800" b="1" dirty="0">
                <a:solidFill>
                  <a:srgbClr val="006600"/>
                </a:solidFill>
                <a:latin typeface="+mj-lt"/>
              </a:rPr>
              <a:t>88</a:t>
            </a:r>
            <a:r>
              <a:rPr lang="ru-RU" sz="1800" b="1" dirty="0">
                <a:solidFill>
                  <a:srgbClr val="006600"/>
                </a:solidFill>
                <a:latin typeface="+mj-lt"/>
              </a:rPr>
              <a:t> круглосуточных, 26 дневного пребывания, 7 стационарных коек на дому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006600"/>
                </a:solidFill>
                <a:latin typeface="+mj-lt"/>
              </a:rPr>
              <a:t>Врачебная амбулатория №1 и Врачебная амбулатория №2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006600"/>
                </a:solidFill>
                <a:latin typeface="+mj-lt"/>
              </a:rPr>
              <a:t>12 врачебных терапевтических участков, из них 2 комплексных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006600"/>
                </a:solidFill>
                <a:latin typeface="+mj-lt"/>
              </a:rPr>
              <a:t>1 участок врача общей практики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006600"/>
                </a:solidFill>
                <a:latin typeface="+mj-lt"/>
              </a:rPr>
              <a:t>5 педиатрических участков, из них 1 </a:t>
            </a:r>
            <a:r>
              <a:rPr lang="ru-RU" sz="1800" b="1" dirty="0" err="1">
                <a:solidFill>
                  <a:srgbClr val="006600"/>
                </a:solidFill>
                <a:latin typeface="+mj-lt"/>
              </a:rPr>
              <a:t>малокомплексный</a:t>
            </a:r>
            <a:endParaRPr lang="ru-RU" sz="1800" b="1" dirty="0">
              <a:solidFill>
                <a:srgbClr val="006600"/>
              </a:solidFill>
              <a:latin typeface="+mj-lt"/>
            </a:endParaRP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006600"/>
                </a:solidFill>
                <a:latin typeface="+mj-lt"/>
              </a:rPr>
              <a:t>15 фельдшерско-акушерских пунктов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006600"/>
                </a:solidFill>
                <a:latin typeface="+mj-lt"/>
              </a:rPr>
              <a:t>7 фельдшерских здравпунктов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endParaRPr lang="ru-RU" sz="1800" dirty="0">
              <a:solidFill>
                <a:srgbClr val="003300"/>
              </a:solidFill>
              <a:latin typeface="+mj-lt"/>
            </a:endParaRP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822495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66091"/>
            <a:ext cx="87849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Акушерско-гинекологическая служба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5C8E95-1056-46BC-9B11-0542BE9EF1D6}"/>
              </a:ext>
            </a:extLst>
          </p:cNvPr>
          <p:cNvSpPr txBox="1"/>
          <p:nvPr/>
        </p:nvSpPr>
        <p:spPr>
          <a:xfrm>
            <a:off x="467769" y="891089"/>
            <a:ext cx="8640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</a:rPr>
              <a:t>Показатели работы гинекологического отделения</a:t>
            </a:r>
          </a:p>
          <a:p>
            <a:endParaRPr lang="ru-RU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75351D3D-6F6D-44CC-B9EA-F6B1724C3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484106"/>
              </p:ext>
            </p:extLst>
          </p:nvPr>
        </p:nvGraphicFramePr>
        <p:xfrm>
          <a:off x="575556" y="1515259"/>
          <a:ext cx="7992888" cy="50766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1911004035"/>
                    </a:ext>
                  </a:extLst>
                </a:gridCol>
              </a:tblGrid>
              <a:tr h="10027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2022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2023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863001165"/>
                  </a:ext>
                </a:extLst>
              </a:tr>
              <a:tr h="10027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Пролечено на круглосуточных койках (чел)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243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243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670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Количество коек/дней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1750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1750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000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Пролечено на койках дневного пребывания (чел)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239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239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0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Количество коек/дней</a:t>
                      </a:r>
                    </a:p>
                    <a:p>
                      <a:endParaRPr lang="ru-RU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1400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1400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860767920"/>
                  </a:ext>
                </a:extLst>
              </a:tr>
              <a:tr h="623003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Оперативная активность (%)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52,1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3300"/>
                          </a:solidFill>
                        </a:rPr>
                        <a:t>52,1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tx2">
                            <a:lumMod val="9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608097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540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576064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dirty="0">
                <a:solidFill>
                  <a:srgbClr val="003300"/>
                </a:solidFill>
                <a:effectLst/>
              </a:rPr>
              <a:t>О работе отделения скорой медицинской помощи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8144" y="1124744"/>
            <a:ext cx="252505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solidFill>
                  <a:srgbClr val="006600"/>
                </a:solidFill>
              </a:rPr>
              <a:t>Выезды бригад </a:t>
            </a:r>
          </a:p>
          <a:p>
            <a:pPr algn="ctr"/>
            <a:r>
              <a:rPr lang="ru-RU" sz="2200" dirty="0">
                <a:solidFill>
                  <a:srgbClr val="006600"/>
                </a:solidFill>
              </a:rPr>
              <a:t>на место ДТП </a:t>
            </a:r>
          </a:p>
          <a:p>
            <a:pPr algn="ctr"/>
            <a:r>
              <a:rPr lang="ru-RU" sz="2200" dirty="0">
                <a:solidFill>
                  <a:srgbClr val="006600"/>
                </a:solidFill>
              </a:rPr>
              <a:t>за 2023г  - 27</a:t>
            </a:r>
          </a:p>
          <a:p>
            <a:pPr algn="ctr"/>
            <a:r>
              <a:rPr lang="ru-RU" sz="2200" dirty="0">
                <a:solidFill>
                  <a:srgbClr val="006600"/>
                </a:solidFill>
              </a:rPr>
              <a:t>за 2022г  - 19</a:t>
            </a:r>
          </a:p>
          <a:p>
            <a:pPr algn="ctr"/>
            <a:r>
              <a:rPr lang="ru-RU" sz="2200" dirty="0">
                <a:solidFill>
                  <a:srgbClr val="006600"/>
                </a:solidFill>
              </a:rPr>
              <a:t>за 2021г  - 31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D2F3D94C-DEAE-43AF-842A-BF85CB6B9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656" y="2996952"/>
            <a:ext cx="4506802" cy="3835783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graphicFrame>
        <p:nvGraphicFramePr>
          <p:cNvPr id="7" name="Object 2">
            <a:extLst>
              <a:ext uri="{FF2B5EF4-FFF2-40B4-BE49-F238E27FC236}">
                <a16:creationId xmlns="" xmlns:a16="http://schemas.microsoft.com/office/drawing/2014/main" id="{309A46C9-F4FE-47B7-ACFE-6790B361D2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73930"/>
              </p:ext>
            </p:extLst>
          </p:nvPr>
        </p:nvGraphicFramePr>
        <p:xfrm>
          <a:off x="179513" y="2204864"/>
          <a:ext cx="405060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62CB65-3418-40E1-A003-7D58EAD489EE}"/>
              </a:ext>
            </a:extLst>
          </p:cNvPr>
          <p:cNvSpPr txBox="1"/>
          <p:nvPr/>
        </p:nvSpPr>
        <p:spPr>
          <a:xfrm>
            <a:off x="611560" y="1196752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6600"/>
                </a:solidFill>
              </a:rPr>
              <a:t>Выполнено выездов</a:t>
            </a:r>
          </a:p>
        </p:txBody>
      </p:sp>
    </p:spTree>
  </p:cSld>
  <p:clrMapOvr>
    <a:masterClrMapping/>
  </p:clrMapOvr>
  <p:transition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463" y="280678"/>
            <a:ext cx="87849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Работа врачебной комиссии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402" y="908720"/>
            <a:ext cx="8296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</a:rPr>
              <a:t>Структура заболеваемости с ВУТ (в днях) в </a:t>
            </a:r>
            <a:r>
              <a:rPr lang="ru-RU" sz="2000" b="1" dirty="0" smtClean="0">
                <a:solidFill>
                  <a:srgbClr val="006600"/>
                </a:solidFill>
              </a:rPr>
              <a:t>2023</a:t>
            </a:r>
            <a:endParaRPr lang="ru-RU" sz="2000" b="1" dirty="0">
              <a:solidFill>
                <a:srgbClr val="006600"/>
              </a:solidFill>
            </a:endParaRPr>
          </a:p>
          <a:p>
            <a:pPr algn="ctr"/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</a:rPr>
              <a:t>г.</a:t>
            </a:r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969399"/>
            <a:ext cx="3571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rgbClr val="006600"/>
              </a:solidFill>
            </a:endParaRPr>
          </a:p>
          <a:p>
            <a:pPr algn="ctr"/>
            <a:endParaRPr lang="ru-RU" sz="2000" dirty="0">
              <a:solidFill>
                <a:srgbClr val="0066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40911822"/>
              </p:ext>
            </p:extLst>
          </p:nvPr>
        </p:nvGraphicFramePr>
        <p:xfrm>
          <a:off x="1893102" y="743871"/>
          <a:ext cx="4968553" cy="6114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741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3" y="431666"/>
            <a:ext cx="87849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Медико - социальная экспертиза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793" y="1124744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</a:rPr>
              <a:t>Всего инвалидов на 01.01.2023 года – 3729 </a:t>
            </a:r>
          </a:p>
          <a:p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1124744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</a:rPr>
              <a:t>Структура первичной инвалидности за 2023 г</a:t>
            </a:r>
          </a:p>
          <a:p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802534"/>
              </p:ext>
            </p:extLst>
          </p:nvPr>
        </p:nvGraphicFramePr>
        <p:xfrm>
          <a:off x="179513" y="2204864"/>
          <a:ext cx="405060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17370044"/>
              </p:ext>
            </p:extLst>
          </p:nvPr>
        </p:nvGraphicFramePr>
        <p:xfrm>
          <a:off x="4752019" y="1412776"/>
          <a:ext cx="405060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6652" y="3600926"/>
            <a:ext cx="430887" cy="18807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>
              <a:defRPr sz="2409" b="1" i="0" u="none" strike="noStrike" kern="1200" baseline="0">
                <a:solidFill>
                  <a:srgbClr val="AA8456"/>
                </a:solidFill>
                <a:latin typeface="Arial"/>
                <a:ea typeface="Arial"/>
                <a:cs typeface="Arial"/>
              </a:defRPr>
            </a:pPr>
            <a:r>
              <a:rPr lang="ru-RU" sz="1600" dirty="0">
                <a:solidFill>
                  <a:srgbClr val="006600"/>
                </a:solidFill>
              </a:rPr>
              <a:t>численность, чел</a:t>
            </a:r>
          </a:p>
        </p:txBody>
      </p:sp>
    </p:spTree>
    <p:extLst>
      <p:ext uri="{BB962C8B-B14F-4D97-AF65-F5344CB8AC3E}">
        <p14:creationId xmlns:p14="http://schemas.microsoft.com/office/powerpoint/2010/main" val="644111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0686B4-9622-4102-9CB8-0FF33329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7813"/>
            <a:ext cx="8640960" cy="1139825"/>
          </a:xfrm>
        </p:spPr>
        <p:txBody>
          <a:bodyPr/>
          <a:lstStyle/>
          <a:p>
            <a:r>
              <a:rPr lang="ru-RU" sz="2500" dirty="0">
                <a:solidFill>
                  <a:srgbClr val="003300"/>
                </a:solidFill>
                <a:effectLst/>
              </a:rPr>
              <a:t>Динамика штрафных санкций 202</a:t>
            </a:r>
            <a:r>
              <a:rPr lang="en-US" sz="2500" dirty="0">
                <a:solidFill>
                  <a:srgbClr val="003300"/>
                </a:solidFill>
                <a:effectLst/>
              </a:rPr>
              <a:t>1</a:t>
            </a:r>
            <a:r>
              <a:rPr lang="ru-RU" sz="2500" dirty="0">
                <a:solidFill>
                  <a:srgbClr val="003300"/>
                </a:solidFill>
                <a:effectLst/>
              </a:rPr>
              <a:t>-202</a:t>
            </a:r>
            <a:r>
              <a:rPr lang="en-US" sz="2500" dirty="0">
                <a:solidFill>
                  <a:srgbClr val="003300"/>
                </a:solidFill>
                <a:effectLst/>
              </a:rPr>
              <a:t>3</a:t>
            </a:r>
            <a:r>
              <a:rPr lang="ru-RU" sz="2500" dirty="0" err="1">
                <a:solidFill>
                  <a:srgbClr val="003300"/>
                </a:solidFill>
                <a:effectLst/>
              </a:rPr>
              <a:t>гг</a:t>
            </a:r>
            <a:r>
              <a:rPr lang="ru-RU" dirty="0">
                <a:solidFill>
                  <a:srgbClr val="003300"/>
                </a:solidFill>
              </a:rPr>
              <a:t/>
            </a:r>
            <a:br>
              <a:rPr lang="ru-RU" dirty="0">
                <a:solidFill>
                  <a:srgbClr val="003300"/>
                </a:solidFill>
              </a:rPr>
            </a:b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B7820D69-9D61-4842-80C0-ECF1337EEA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712016"/>
              </p:ext>
            </p:extLst>
          </p:nvPr>
        </p:nvGraphicFramePr>
        <p:xfrm>
          <a:off x="323528" y="1285924"/>
          <a:ext cx="8640960" cy="531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7104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dirty="0">
                <a:solidFill>
                  <a:srgbClr val="003300"/>
                </a:solidFill>
                <a:effectLst/>
              </a:rPr>
              <a:t>Динамика расходования денежных средств за период 202</a:t>
            </a:r>
            <a:r>
              <a:rPr lang="en-US" sz="2500" dirty="0">
                <a:solidFill>
                  <a:srgbClr val="003300"/>
                </a:solidFill>
                <a:effectLst/>
              </a:rPr>
              <a:t>1</a:t>
            </a:r>
            <a:r>
              <a:rPr lang="ru-RU" sz="2500" dirty="0">
                <a:solidFill>
                  <a:srgbClr val="003300"/>
                </a:solidFill>
                <a:effectLst/>
              </a:rPr>
              <a:t>-202</a:t>
            </a:r>
            <a:r>
              <a:rPr lang="en-US" sz="2500" dirty="0">
                <a:solidFill>
                  <a:srgbClr val="003300"/>
                </a:solidFill>
                <a:effectLst/>
              </a:rPr>
              <a:t>3</a:t>
            </a:r>
            <a:r>
              <a:rPr lang="ru-RU" sz="2500" dirty="0">
                <a:solidFill>
                  <a:srgbClr val="003300"/>
                </a:solidFill>
                <a:effectLst/>
              </a:rPr>
              <a:t>гг.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18758"/>
              </p:ext>
            </p:extLst>
          </p:nvPr>
        </p:nvGraphicFramePr>
        <p:xfrm>
          <a:off x="300314" y="980728"/>
          <a:ext cx="8592166" cy="568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7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87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78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35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59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3140"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6600"/>
                          </a:solidFill>
                        </a:rPr>
                        <a:t>Виды финансирования</a:t>
                      </a: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6600"/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rgbClr val="006600"/>
                        </a:solidFill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6600"/>
                          </a:solidFill>
                        </a:rPr>
                        <a:t>2022</a:t>
                      </a:r>
                      <a:endParaRPr lang="ru-RU" sz="1400" dirty="0">
                        <a:solidFill>
                          <a:srgbClr val="006600"/>
                        </a:solidFill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6600"/>
                          </a:solidFill>
                        </a:rPr>
                        <a:t>2021</a:t>
                      </a:r>
                      <a:endParaRPr lang="ru-RU" sz="1400" dirty="0">
                        <a:solidFill>
                          <a:srgbClr val="006600"/>
                        </a:solidFill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0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rgbClr val="006600"/>
                          </a:solidFill>
                        </a:rPr>
                        <a:t>Тыс.руб</a:t>
                      </a:r>
                      <a:r>
                        <a:rPr lang="ru-RU" sz="1200" b="1" dirty="0">
                          <a:solidFill>
                            <a:srgbClr val="006600"/>
                          </a:solidFill>
                        </a:rPr>
                        <a:t>.</a:t>
                      </a:r>
                    </a:p>
                  </a:txBody>
                  <a:tcPr marL="36000" marR="3600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>
                          <a:solidFill>
                            <a:srgbClr val="006600"/>
                          </a:solidFill>
                        </a:rPr>
                        <a:t>Тыс.руб</a:t>
                      </a:r>
                      <a:r>
                        <a:rPr lang="ru-RU" sz="1200" b="1" dirty="0">
                          <a:solidFill>
                            <a:srgbClr val="006600"/>
                          </a:solidFill>
                        </a:rPr>
                        <a:t>.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 marL="36000" marR="3600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2023/2022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 marL="36000" marR="3600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>
                          <a:solidFill>
                            <a:srgbClr val="006600"/>
                          </a:solidFill>
                        </a:rPr>
                        <a:t>Тыс.руб</a:t>
                      </a:r>
                      <a:r>
                        <a:rPr lang="ru-RU" sz="1200" b="1" dirty="0">
                          <a:solidFill>
                            <a:srgbClr val="006600"/>
                          </a:solidFill>
                        </a:rPr>
                        <a:t>.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 marL="36000" marR="3600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2023/2021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 marL="36000" marR="3600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369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6600"/>
                          </a:solidFill>
                        </a:rPr>
                        <a:t>Средства ОМС на выполнение терр.</a:t>
                      </a:r>
                      <a:r>
                        <a:rPr lang="ru-RU" sz="1200" b="1" baseline="0" dirty="0">
                          <a:solidFill>
                            <a:srgbClr val="006600"/>
                          </a:solidFill>
                        </a:rPr>
                        <a:t> программы ОМС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191649,8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179279,7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107%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174212,7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110%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356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6600"/>
                          </a:solidFill>
                        </a:rPr>
                        <a:t>Средства федерального бюджета</a:t>
                      </a: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2770,9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25228,4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11%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9656,8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29%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4938762"/>
                  </a:ext>
                </a:extLst>
              </a:tr>
              <a:tr h="77356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6600"/>
                          </a:solidFill>
                        </a:rPr>
                        <a:t>Средства</a:t>
                      </a:r>
                      <a:r>
                        <a:rPr lang="ru-RU" sz="1200" b="1" baseline="0" dirty="0">
                          <a:solidFill>
                            <a:srgbClr val="006600"/>
                          </a:solidFill>
                        </a:rPr>
                        <a:t> областного бюджета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9965,0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12032,9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83%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10048,7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99%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009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6600"/>
                          </a:solidFill>
                        </a:rPr>
                        <a:t>От оказания платных услуг и иной</a:t>
                      </a:r>
                      <a:r>
                        <a:rPr lang="ru-RU" sz="1200" b="1" baseline="0" dirty="0">
                          <a:solidFill>
                            <a:srgbClr val="006600"/>
                          </a:solidFill>
                        </a:rPr>
                        <a:t> приносящей доход деят-сти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25912,3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23754,6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109%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21186,5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122%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369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6600"/>
                          </a:solidFill>
                        </a:rPr>
                        <a:t>в т.ч. средства федерального  фонда соц.</a:t>
                      </a:r>
                      <a:r>
                        <a:rPr lang="ru-RU" sz="1200" b="1" baseline="0" dirty="0">
                          <a:solidFill>
                            <a:srgbClr val="006600"/>
                          </a:solidFill>
                        </a:rPr>
                        <a:t> с</a:t>
                      </a:r>
                      <a:r>
                        <a:rPr lang="ru-RU" sz="1200" b="1" dirty="0">
                          <a:solidFill>
                            <a:srgbClr val="006600"/>
                          </a:solidFill>
                        </a:rPr>
                        <a:t>трах.</a:t>
                      </a: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395,5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518,6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76%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507,4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78%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0448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6600"/>
                          </a:solidFill>
                        </a:rPr>
                        <a:t>Итого</a:t>
                      </a:r>
                      <a:r>
                        <a:rPr lang="ru-RU" sz="1200" b="1" baseline="0" dirty="0">
                          <a:solidFill>
                            <a:srgbClr val="006600"/>
                          </a:solidFill>
                        </a:rPr>
                        <a:t> расходов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230298,0</a:t>
                      </a:r>
                      <a:endParaRPr lang="ru-RU" sz="1200" b="1" kern="1200" dirty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240295,6</a:t>
                      </a:r>
                    </a:p>
                    <a:p>
                      <a:pPr algn="ctr"/>
                      <a:endParaRPr lang="ru-RU" sz="1200" b="1" kern="1200" dirty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96%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215104,7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00"/>
                          </a:solidFill>
                        </a:rPr>
                        <a:t>107%</a:t>
                      </a:r>
                      <a:endParaRPr lang="ru-RU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L="36000" marR="3600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50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dirty="0">
                <a:solidFill>
                  <a:srgbClr val="003300"/>
                </a:solidFill>
                <a:effectLst/>
              </a:rPr>
              <a:t>Анализ з/п работников ТОГБУЗ «Жердевская ЦРБ» за период 20</a:t>
            </a:r>
            <a:r>
              <a:rPr lang="en-US" sz="2500" dirty="0">
                <a:solidFill>
                  <a:srgbClr val="003300"/>
                </a:solidFill>
                <a:effectLst/>
              </a:rPr>
              <a:t>20</a:t>
            </a:r>
            <a:r>
              <a:rPr lang="ru-RU" sz="2500" dirty="0">
                <a:solidFill>
                  <a:srgbClr val="003300"/>
                </a:solidFill>
                <a:effectLst/>
              </a:rPr>
              <a:t>-202</a:t>
            </a:r>
            <a:r>
              <a:rPr lang="en-US" sz="2500" dirty="0">
                <a:solidFill>
                  <a:srgbClr val="003300"/>
                </a:solidFill>
                <a:effectLst/>
              </a:rPr>
              <a:t>3</a:t>
            </a:r>
            <a:r>
              <a:rPr lang="ru-RU" sz="2500" dirty="0">
                <a:solidFill>
                  <a:srgbClr val="003300"/>
                </a:solidFill>
                <a:effectLst/>
              </a:rPr>
              <a:t>гг.</a:t>
            </a:r>
          </a:p>
        </p:txBody>
      </p:sp>
      <p:graphicFrame>
        <p:nvGraphicFramePr>
          <p:cNvPr id="11469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780254"/>
              </p:ext>
            </p:extLst>
          </p:nvPr>
        </p:nvGraphicFramePr>
        <p:xfrm>
          <a:off x="251520" y="1340767"/>
          <a:ext cx="8712969" cy="4469282"/>
        </p:xfrm>
        <a:graphic>
          <a:graphicData uri="http://schemas.openxmlformats.org/drawingml/2006/table">
            <a:tbl>
              <a:tblPr/>
              <a:tblGrid>
                <a:gridCol w="162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42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9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9431">
                  <a:extLst>
                    <a:ext uri="{9D8B030D-6E8A-4147-A177-3AD203B41FA5}">
                      <a16:colId xmlns="" xmlns:a16="http://schemas.microsoft.com/office/drawing/2014/main" val="1159054504"/>
                    </a:ext>
                  </a:extLst>
                </a:gridCol>
                <a:gridCol w="11549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17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86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62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6252">
                  <a:extLst>
                    <a:ext uri="{9D8B030D-6E8A-4147-A177-3AD203B41FA5}">
                      <a16:colId xmlns="" xmlns:a16="http://schemas.microsoft.com/office/drawing/2014/main" val="1592856271"/>
                    </a:ext>
                  </a:extLst>
                </a:gridCol>
              </a:tblGrid>
              <a:tr h="1290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Категории работников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2020г. (руб.)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2021г. (руб.)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2022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(руб.)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2023г. (руб.)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2020/2019 %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2021/2020 %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2022/2021 %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2023\2022%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5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Врачи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52339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47018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52225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59674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119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90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111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114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Средний мед. персонал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23317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22117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25812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27873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115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95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117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108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Прочие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16029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16556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17641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18769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117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103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107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106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6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Всего по ЛПУ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23935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22942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25575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27822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115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96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109</a:t>
                      </a:r>
                    </a:p>
                  </a:txBody>
                  <a:tcPr marL="36000" marR="3600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03350" y="2852738"/>
            <a:ext cx="61309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45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229600" cy="955252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dirty="0">
                <a:solidFill>
                  <a:srgbClr val="003300"/>
                </a:solidFill>
                <a:effectLst/>
              </a:rPr>
              <a:t>Демографическая ситуация в </a:t>
            </a:r>
            <a:r>
              <a:rPr lang="ru-RU" sz="2500" dirty="0" err="1">
                <a:solidFill>
                  <a:srgbClr val="003300"/>
                </a:solidFill>
                <a:effectLst/>
              </a:rPr>
              <a:t>Жердевском</a:t>
            </a:r>
            <a:r>
              <a:rPr lang="ru-RU" sz="2500" dirty="0">
                <a:solidFill>
                  <a:srgbClr val="003300"/>
                </a:solidFill>
                <a:effectLst/>
              </a:rPr>
              <a:t> районе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339975" y="852488"/>
            <a:ext cx="511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800" b="1" dirty="0">
                <a:solidFill>
                  <a:srgbClr val="006600"/>
                </a:solidFill>
              </a:rPr>
              <a:t>Динамика численности населения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74956518"/>
              </p:ext>
            </p:extLst>
          </p:nvPr>
        </p:nvGraphicFramePr>
        <p:xfrm>
          <a:off x="467544" y="1412776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91680" y="4221088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13109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985911"/>
            <a:ext cx="492443" cy="17334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численность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dirty="0">
                <a:solidFill>
                  <a:srgbClr val="003300"/>
                </a:solidFill>
                <a:effectLst/>
              </a:rPr>
              <a:t>Демографическая ситуация в </a:t>
            </a:r>
            <a:r>
              <a:rPr lang="ru-RU" sz="2500" dirty="0" err="1">
                <a:solidFill>
                  <a:srgbClr val="003300"/>
                </a:solidFill>
                <a:effectLst/>
              </a:rPr>
              <a:t>Жердевском</a:t>
            </a:r>
            <a:r>
              <a:rPr lang="ru-RU" sz="2500" dirty="0">
                <a:solidFill>
                  <a:srgbClr val="003300"/>
                </a:solidFill>
                <a:effectLst/>
              </a:rPr>
              <a:t> районе</a:t>
            </a:r>
            <a:endParaRPr lang="ru-RU" sz="2500" dirty="0">
              <a:effectLst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835150" y="1052513"/>
            <a:ext cx="597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800" b="1" dirty="0">
                <a:solidFill>
                  <a:srgbClr val="006600"/>
                </a:solidFill>
              </a:rPr>
              <a:t>Динамика рождаемости и смертности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52973"/>
              </p:ext>
            </p:extLst>
          </p:nvPr>
        </p:nvGraphicFramePr>
        <p:xfrm>
          <a:off x="50800" y="1463675"/>
          <a:ext cx="8863013" cy="534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949" y="260648"/>
            <a:ext cx="9252520" cy="342875"/>
          </a:xfrm>
        </p:spPr>
        <p:txBody>
          <a:bodyPr/>
          <a:lstStyle/>
          <a:p>
            <a:r>
              <a:rPr lang="ru-RU" sz="2300" dirty="0">
                <a:solidFill>
                  <a:srgbClr val="003300"/>
                </a:solidFill>
                <a:effectLst/>
              </a:rPr>
              <a:t>Структура смертности и рейтинг по нозологиям</a:t>
            </a:r>
            <a:r>
              <a:rPr lang="en-US" sz="2300" dirty="0">
                <a:solidFill>
                  <a:srgbClr val="003300"/>
                </a:solidFill>
                <a:effectLst/>
              </a:rPr>
              <a:t> </a:t>
            </a:r>
            <a:r>
              <a:rPr lang="ru-RU" sz="2300" dirty="0">
                <a:solidFill>
                  <a:srgbClr val="003300"/>
                </a:solidFill>
                <a:effectLst/>
              </a:rPr>
              <a:t>за 2021-2023 </a:t>
            </a:r>
            <a:r>
              <a:rPr lang="ru-RU" sz="2300" dirty="0" err="1">
                <a:solidFill>
                  <a:srgbClr val="003300"/>
                </a:solidFill>
                <a:effectLst/>
              </a:rPr>
              <a:t>гг</a:t>
            </a:r>
            <a:endParaRPr lang="ru-RU" sz="2300" dirty="0">
              <a:solidFill>
                <a:srgbClr val="003300"/>
              </a:solidFill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48340845"/>
              </p:ext>
            </p:extLst>
          </p:nvPr>
        </p:nvGraphicFramePr>
        <p:xfrm>
          <a:off x="4572000" y="764704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35992125"/>
              </p:ext>
            </p:extLst>
          </p:nvPr>
        </p:nvGraphicFramePr>
        <p:xfrm>
          <a:off x="324297" y="908720"/>
          <a:ext cx="8568952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695" y="2114296"/>
            <a:ext cx="430887" cy="21448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>
              <a:defRPr sz="2409" b="1" i="0" u="none" strike="noStrike" kern="1200" baseline="0">
                <a:solidFill>
                  <a:srgbClr val="AA8456"/>
                </a:solidFill>
                <a:latin typeface="Arial"/>
                <a:ea typeface="Arial"/>
                <a:cs typeface="Arial"/>
              </a:defRPr>
            </a:pPr>
            <a:r>
              <a:rPr lang="ru-RU" sz="1600" dirty="0">
                <a:solidFill>
                  <a:srgbClr val="006600"/>
                </a:solidFill>
              </a:rPr>
              <a:t>количество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9507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7813"/>
            <a:ext cx="8856984" cy="486891"/>
          </a:xfrm>
        </p:spPr>
        <p:txBody>
          <a:bodyPr/>
          <a:lstStyle/>
          <a:p>
            <a:r>
              <a:rPr lang="ru-RU" sz="2500" dirty="0">
                <a:solidFill>
                  <a:srgbClr val="003300"/>
                </a:solidFill>
                <a:effectLst/>
              </a:rPr>
              <a:t>Структура смертности и рейтинг по нозологиям</a:t>
            </a:r>
            <a:r>
              <a:rPr lang="en-US" sz="2500" dirty="0">
                <a:solidFill>
                  <a:srgbClr val="003300"/>
                </a:solidFill>
                <a:effectLst/>
              </a:rPr>
              <a:t> </a:t>
            </a:r>
            <a:r>
              <a:rPr lang="ru-RU" sz="2500" dirty="0">
                <a:solidFill>
                  <a:srgbClr val="003300"/>
                </a:solidFill>
                <a:effectLst/>
              </a:rPr>
              <a:t>за 2022 г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58677374"/>
              </p:ext>
            </p:extLst>
          </p:nvPr>
        </p:nvGraphicFramePr>
        <p:xfrm>
          <a:off x="4572000" y="764704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95540230"/>
              </p:ext>
            </p:extLst>
          </p:nvPr>
        </p:nvGraphicFramePr>
        <p:xfrm>
          <a:off x="395536" y="152636"/>
          <a:ext cx="8136904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51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86891"/>
          </a:xfrm>
        </p:spPr>
        <p:txBody>
          <a:bodyPr/>
          <a:lstStyle/>
          <a:p>
            <a:r>
              <a:rPr lang="ru-RU" sz="2400" dirty="0">
                <a:solidFill>
                  <a:srgbClr val="003300"/>
                </a:solidFill>
                <a:effectLst/>
              </a:rPr>
              <a:t>Динамика структуры смертности населения в трудоспособном возрасте за 2021-2023 гг.</a:t>
            </a:r>
            <a:endParaRPr lang="ru-RU" sz="2300" dirty="0">
              <a:solidFill>
                <a:srgbClr val="003300"/>
              </a:solidFill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09940743"/>
              </p:ext>
            </p:extLst>
          </p:nvPr>
        </p:nvGraphicFramePr>
        <p:xfrm>
          <a:off x="4572000" y="764704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11759635"/>
              </p:ext>
            </p:extLst>
          </p:nvPr>
        </p:nvGraphicFramePr>
        <p:xfrm>
          <a:off x="503040" y="764704"/>
          <a:ext cx="864096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2334880"/>
            <a:ext cx="430887" cy="216995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>
              <a:defRPr sz="2409" b="1" i="0" u="none" strike="noStrike" kern="1200" baseline="0">
                <a:solidFill>
                  <a:srgbClr val="AA8456"/>
                </a:solidFill>
                <a:latin typeface="Arial"/>
                <a:ea typeface="Arial"/>
                <a:cs typeface="Arial"/>
              </a:defRPr>
            </a:pPr>
            <a:r>
              <a:rPr lang="ru-RU" sz="1600" dirty="0">
                <a:solidFill>
                  <a:srgbClr val="006600"/>
                </a:solidFill>
              </a:rPr>
              <a:t>Количество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5174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58899"/>
          </a:xfrm>
        </p:spPr>
        <p:txBody>
          <a:bodyPr/>
          <a:lstStyle/>
          <a:p>
            <a:r>
              <a:rPr lang="ru-RU" sz="2500" dirty="0">
                <a:solidFill>
                  <a:srgbClr val="003300"/>
                </a:solidFill>
                <a:effectLst/>
              </a:rPr>
              <a:t>Структура заболеваемости на 1тыс. населения 2020-2022гг.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30291266"/>
              </p:ext>
            </p:extLst>
          </p:nvPr>
        </p:nvGraphicFramePr>
        <p:xfrm>
          <a:off x="467544" y="764704"/>
          <a:ext cx="388843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5114845"/>
              </p:ext>
            </p:extLst>
          </p:nvPr>
        </p:nvGraphicFramePr>
        <p:xfrm>
          <a:off x="4572000" y="764704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0714941"/>
              </p:ext>
            </p:extLst>
          </p:nvPr>
        </p:nvGraphicFramePr>
        <p:xfrm>
          <a:off x="1524000" y="2681536"/>
          <a:ext cx="6096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42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>
                <a:solidFill>
                  <a:srgbClr val="003300"/>
                </a:solidFill>
                <a:effectLst/>
              </a:rPr>
              <a:t>Выполнение объемов амбулаторно-поликлинической помощи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633458"/>
              </p:ext>
            </p:extLst>
          </p:nvPr>
        </p:nvGraphicFramePr>
        <p:xfrm>
          <a:off x="539552" y="1514475"/>
          <a:ext cx="8446269" cy="534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5736" y="1588150"/>
            <a:ext cx="121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3300"/>
                </a:solidFill>
              </a:rPr>
              <a:t>100</a:t>
            </a:r>
            <a:r>
              <a:rPr lang="ru-RU" sz="1600" b="1" dirty="0">
                <a:solidFill>
                  <a:srgbClr val="003300"/>
                </a:solidFill>
              </a:rPr>
              <a:t>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158815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003300"/>
                </a:solidFill>
              </a:rPr>
              <a:t>100</a:t>
            </a:r>
            <a:r>
              <a:rPr lang="ru-RU" sz="1600" b="1" dirty="0">
                <a:solidFill>
                  <a:srgbClr val="0033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152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Другая 13">
      <a:dk1>
        <a:srgbClr val="FFF3C7"/>
      </a:dk1>
      <a:lt1>
        <a:srgbClr val="FFFFFF"/>
      </a:lt1>
      <a:dk2>
        <a:srgbClr val="DED4C2"/>
      </a:dk2>
      <a:lt2>
        <a:srgbClr val="E8E7C3"/>
      </a:lt2>
      <a:accent1>
        <a:srgbClr val="816B35"/>
      </a:accent1>
      <a:accent2>
        <a:srgbClr val="FFE88F"/>
      </a:accent2>
      <a:accent3>
        <a:srgbClr val="E2DBD2"/>
      </a:accent3>
      <a:accent4>
        <a:srgbClr val="DADADA"/>
      </a:accent4>
      <a:accent5>
        <a:srgbClr val="C1BAAE"/>
      </a:accent5>
      <a:accent6>
        <a:srgbClr val="FFDD57"/>
      </a:accent6>
      <a:hlink>
        <a:srgbClr val="0066CC"/>
      </a:hlink>
      <a:folHlink>
        <a:srgbClr val="00990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8035</TotalTime>
  <Words>990</Words>
  <Application>Microsoft Office PowerPoint</Application>
  <PresentationFormat>Экран (4:3)</PresentationFormat>
  <Paragraphs>551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Склон</vt:lpstr>
      <vt:lpstr>    Тамбовское областное государственное бюджетное учреждение здравоохранения  «Жердевская ЦРБ»</vt:lpstr>
      <vt:lpstr>    Тамбовское областное государственное бюджетное учреждение здравоохранения  «Жердевская ЦРБ»</vt:lpstr>
      <vt:lpstr>Демографическая ситуация в Жердевском районе</vt:lpstr>
      <vt:lpstr>Демографическая ситуация в Жердевском районе</vt:lpstr>
      <vt:lpstr>Структура смертности и рейтинг по нозологиям за 2021-2023 гг</vt:lpstr>
      <vt:lpstr>Структура смертности и рейтинг по нозологиям за 2022 г</vt:lpstr>
      <vt:lpstr>Динамика структуры смертности населения в трудоспособном возрасте за 2021-2023 гг.</vt:lpstr>
      <vt:lpstr>Структура заболеваемости на 1тыс. населения 2020-2022гг.</vt:lpstr>
      <vt:lpstr>Выполнение объемов амбулаторно-поликлинической помощи</vt:lpstr>
      <vt:lpstr>Анализ количества посещений</vt:lpstr>
      <vt:lpstr>Удельный вес посещений в связи с заболеваниями и с профилактической целью в 2021-2023гг.</vt:lpstr>
      <vt:lpstr>Работа педиатрической службы  Общая заболеваемость    Структура заболеваемости</vt:lpstr>
      <vt:lpstr>Работа педиатрической службы </vt:lpstr>
      <vt:lpstr>Выполнение объемов стационарной помощи </vt:lpstr>
      <vt:lpstr>Круглосуточный стационар</vt:lpstr>
      <vt:lpstr>Дневной стационар</vt:lpstr>
      <vt:lpstr>Структура больных по стационару за 2021-2023 гг</vt:lpstr>
      <vt:lpstr>Рентгенодиагностическая работа</vt:lpstr>
      <vt:lpstr>Ультразвуковые исследования</vt:lpstr>
      <vt:lpstr>Презентация PowerPoint</vt:lpstr>
      <vt:lpstr>О работе отделения скорой медицинской помощи</vt:lpstr>
      <vt:lpstr>Презентация PowerPoint</vt:lpstr>
      <vt:lpstr>Презентация PowerPoint</vt:lpstr>
      <vt:lpstr>Динамика штрафных санкций 2021-2023гг </vt:lpstr>
      <vt:lpstr>Динамика расходования денежных средств за период 2021-2023гг.</vt:lpstr>
      <vt:lpstr>Анализ з/п работников ТОГБУЗ «Жердевская ЦРБ» за период 2020-2023гг.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Тамбовское областное государственное бюджетное учреждение здравоохранения  Жердевская ЦРБ</dc:title>
  <dc:creator>irina</dc:creator>
  <cp:lastModifiedBy>admin</cp:lastModifiedBy>
  <cp:revision>568</cp:revision>
  <cp:lastPrinted>2019-02-12T12:57:30Z</cp:lastPrinted>
  <dcterms:created xsi:type="dcterms:W3CDTF">2012-02-13T05:29:14Z</dcterms:created>
  <dcterms:modified xsi:type="dcterms:W3CDTF">2024-02-26T06:33:06Z</dcterms:modified>
</cp:coreProperties>
</file>